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uli Bold" charset="1" panose="00000800000000000000"/>
      <p:regular r:id="rId10"/>
    </p:embeddedFont>
    <p:embeddedFont>
      <p:font typeface="Muli Bold Bold" charset="1" panose="00000900000000000000"/>
      <p:regular r:id="rId11"/>
    </p:embeddedFont>
    <p:embeddedFont>
      <p:font typeface="Muli Bold Italics" charset="1" panose="00000800000000000000"/>
      <p:regular r:id="rId12"/>
    </p:embeddedFont>
    <p:embeddedFont>
      <p:font typeface="Muli Bold Bold Italics" charset="1" panose="00000900000000000000"/>
      <p:regular r:id="rId13"/>
    </p:embeddedFont>
    <p:embeddedFont>
      <p:font typeface="Muli Regular" charset="1" panose="00000500000000000000"/>
      <p:regular r:id="rId14"/>
    </p:embeddedFont>
    <p:embeddedFont>
      <p:font typeface="Muli Regular Bold" charset="1" panose="00000700000000000000"/>
      <p:regular r:id="rId15"/>
    </p:embeddedFont>
    <p:embeddedFont>
      <p:font typeface="Muli Regular Italics" charset="1" panose="00000500000000000000"/>
      <p:regular r:id="rId16"/>
    </p:embeddedFont>
    <p:embeddedFont>
      <p:font typeface="Muli Regular Bold Italics" charset="1" panose="000007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0.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4.png" Type="http://schemas.openxmlformats.org/officeDocument/2006/relationships/image"/><Relationship Id="rId4" Target="../media/image11.png" Type="http://schemas.openxmlformats.org/officeDocument/2006/relationships/image"/><Relationship Id="rId5" Target="../media/image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png" Type="http://schemas.openxmlformats.org/officeDocument/2006/relationships/image"/><Relationship Id="rId12" Target="../media/image9.png" Type="http://schemas.openxmlformats.org/officeDocument/2006/relationships/image"/><Relationship Id="rId13" Target="../media/image16.png" Type="http://schemas.openxmlformats.org/officeDocument/2006/relationships/image"/><Relationship Id="rId14" Target="../media/image34.png" Type="http://schemas.openxmlformats.org/officeDocument/2006/relationships/image"/><Relationship Id="rId15" Target="../media/image14.png" Type="http://schemas.openxmlformats.org/officeDocument/2006/relationships/image"/><Relationship Id="rId16" Target="../media/image35.png" Type="http://schemas.openxmlformats.org/officeDocument/2006/relationships/image"/><Relationship Id="rId17" Target="../media/image13.png" Type="http://schemas.openxmlformats.org/officeDocument/2006/relationships/image"/><Relationship Id="rId18" Target="../media/image36.png" Type="http://schemas.openxmlformats.org/officeDocument/2006/relationships/image"/><Relationship Id="rId19" Target="../media/image19.png" Type="http://schemas.openxmlformats.org/officeDocument/2006/relationships/image"/><Relationship Id="rId2" Target="../media/image24.png" Type="http://schemas.openxmlformats.org/officeDocument/2006/relationships/image"/><Relationship Id="rId20" Target="../media/image15.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711372" y="1028700"/>
            <a:ext cx="9235435" cy="8229600"/>
            <a:chOff x="0" y="0"/>
            <a:chExt cx="12313913" cy="10972800"/>
          </a:xfrm>
        </p:grpSpPr>
        <p:grpSp>
          <p:nvGrpSpPr>
            <p:cNvPr name="Group 3" id="3"/>
            <p:cNvGrpSpPr/>
            <p:nvPr/>
          </p:nvGrpSpPr>
          <p:grpSpPr>
            <a:xfrm rot="0">
              <a:off x="0" y="0"/>
              <a:ext cx="8816962" cy="8816962"/>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F9FD"/>
              </a:solidFill>
            </p:spPr>
          </p:sp>
        </p:grpSp>
        <p:pic>
          <p:nvPicPr>
            <p:cNvPr name="Picture 5" id="5"/>
            <p:cNvPicPr>
              <a:picLocks noChangeAspect="true"/>
            </p:cNvPicPr>
            <p:nvPr/>
          </p:nvPicPr>
          <p:blipFill>
            <a:blip r:embed="rId2">
              <a:alphaModFix amt="51000"/>
            </a:blip>
            <a:srcRect l="0" t="0" r="0" b="0"/>
            <a:stretch>
              <a:fillRect/>
            </a:stretch>
          </p:blipFill>
          <p:spPr>
            <a:xfrm flipH="false" flipV="false" rot="0">
              <a:off x="4270524" y="8181074"/>
              <a:ext cx="8043389" cy="2791726"/>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892211" y="624687"/>
              <a:ext cx="9699122" cy="10024933"/>
            </a:xfrm>
            <a:prstGeom prst="rect">
              <a:avLst/>
            </a:prstGeom>
          </p:spPr>
        </p:pic>
      </p:grpSp>
      <p:grpSp>
        <p:nvGrpSpPr>
          <p:cNvPr name="Group 7" id="7"/>
          <p:cNvGrpSpPr/>
          <p:nvPr/>
        </p:nvGrpSpPr>
        <p:grpSpPr>
          <a:xfrm rot="0">
            <a:off x="5648325" y="8190415"/>
            <a:ext cx="825500" cy="825500"/>
            <a:chOff x="0" y="0"/>
            <a:chExt cx="1100667" cy="1100667"/>
          </a:xfrm>
        </p:grpSpPr>
        <p:grpSp>
          <p:nvGrpSpPr>
            <p:cNvPr name="Group 8" id="8"/>
            <p:cNvGrpSpPr/>
            <p:nvPr/>
          </p:nvGrpSpPr>
          <p:grpSpPr>
            <a:xfrm rot="0">
              <a:off x="0" y="0"/>
              <a:ext cx="1100667" cy="1100667"/>
              <a:chOff x="0" y="0"/>
              <a:chExt cx="660400" cy="660400"/>
            </a:xfrm>
          </p:grpSpPr>
          <p:sp>
            <p:nvSpPr>
              <p:cNvPr name="Freeform 9" id="9"/>
              <p:cNvSpPr/>
              <p:nvPr/>
            </p:nvSpPr>
            <p:spPr>
              <a:xfrm>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10" id="10"/>
            <p:cNvGrpSpPr/>
            <p:nvPr/>
          </p:nvGrpSpPr>
          <p:grpSpPr>
            <a:xfrm rot="-5400000">
              <a:off x="436385" y="452780"/>
              <a:ext cx="290178" cy="195107"/>
              <a:chOff x="0" y="0"/>
              <a:chExt cx="1930400" cy="1297940"/>
            </a:xfrm>
          </p:grpSpPr>
          <p:sp>
            <p:nvSpPr>
              <p:cNvPr name="Freeform 11" id="1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
        <p:nvSpPr>
          <p:cNvPr name="TextBox 12" id="12"/>
          <p:cNvSpPr txBox="true"/>
          <p:nvPr/>
        </p:nvSpPr>
        <p:spPr>
          <a:xfrm rot="0">
            <a:off x="1028700" y="8316145"/>
            <a:ext cx="3969266" cy="699770"/>
          </a:xfrm>
          <a:prstGeom prst="rect">
            <a:avLst/>
          </a:prstGeom>
        </p:spPr>
        <p:txBody>
          <a:bodyPr anchor="t" rtlCol="false" tIns="0" lIns="0" bIns="0" rIns="0">
            <a:spAutoFit/>
          </a:bodyPr>
          <a:lstStyle/>
          <a:p>
            <a:pPr>
              <a:lnSpc>
                <a:spcPts val="2765"/>
              </a:lnSpc>
            </a:pPr>
            <a:r>
              <a:rPr lang="en-US" sz="1975">
                <a:solidFill>
                  <a:srgbClr val="0E2C4B"/>
                </a:solidFill>
                <a:latin typeface="Muli Regular"/>
              </a:rPr>
              <a:t>Công nghệ ảnh hưởng ra sao đến</a:t>
            </a:r>
          </a:p>
          <a:p>
            <a:pPr>
              <a:lnSpc>
                <a:spcPts val="2765"/>
              </a:lnSpc>
            </a:pPr>
            <a:r>
              <a:rPr lang="en-US" sz="1975">
                <a:solidFill>
                  <a:srgbClr val="0E2C4B"/>
                </a:solidFill>
                <a:latin typeface="Muli Regular"/>
              </a:rPr>
              <a:t>các công ty và nhân viên</a:t>
            </a:r>
          </a:p>
        </p:txBody>
      </p:sp>
      <p:grpSp>
        <p:nvGrpSpPr>
          <p:cNvPr name="Group 13" id="13"/>
          <p:cNvGrpSpPr/>
          <p:nvPr/>
        </p:nvGrpSpPr>
        <p:grpSpPr>
          <a:xfrm rot="0">
            <a:off x="1028700" y="1028700"/>
            <a:ext cx="6337347" cy="4040266"/>
            <a:chOff x="0" y="0"/>
            <a:chExt cx="8449797" cy="5387022"/>
          </a:xfrm>
        </p:grpSpPr>
        <p:sp>
          <p:nvSpPr>
            <p:cNvPr name="TextBox 14" id="14"/>
            <p:cNvSpPr txBox="true"/>
            <p:nvPr/>
          </p:nvSpPr>
          <p:spPr>
            <a:xfrm rot="0">
              <a:off x="0" y="1323022"/>
              <a:ext cx="8449797" cy="2966720"/>
            </a:xfrm>
            <a:prstGeom prst="rect">
              <a:avLst/>
            </a:prstGeom>
          </p:spPr>
          <p:txBody>
            <a:bodyPr anchor="t" rtlCol="false" tIns="0" lIns="0" bIns="0" rIns="0">
              <a:spAutoFit/>
            </a:bodyPr>
            <a:lstStyle/>
            <a:p>
              <a:pPr>
                <a:lnSpc>
                  <a:spcPts val="8760"/>
                </a:lnSpc>
              </a:pPr>
              <a:r>
                <a:rPr lang="en-US" sz="7300">
                  <a:solidFill>
                    <a:srgbClr val="F36825"/>
                  </a:solidFill>
                  <a:latin typeface="Muli Bold Bold"/>
                </a:rPr>
                <a:t>Công nghệ tại nơi làm việc</a:t>
              </a:r>
            </a:p>
          </p:txBody>
        </p:sp>
        <p:sp>
          <p:nvSpPr>
            <p:cNvPr name="TextBox 15" id="15"/>
            <p:cNvSpPr txBox="true"/>
            <p:nvPr/>
          </p:nvSpPr>
          <p:spPr>
            <a:xfrm rot="0">
              <a:off x="0" y="-47625"/>
              <a:ext cx="6684345" cy="697865"/>
            </a:xfrm>
            <a:prstGeom prst="rect">
              <a:avLst/>
            </a:prstGeom>
          </p:spPr>
          <p:txBody>
            <a:bodyPr anchor="t" rtlCol="false" tIns="0" lIns="0" bIns="0" rIns="0">
              <a:spAutoFit/>
            </a:bodyPr>
            <a:lstStyle/>
            <a:p>
              <a:pPr>
                <a:lnSpc>
                  <a:spcPts val="4480"/>
                </a:lnSpc>
              </a:pPr>
              <a:r>
                <a:rPr lang="en-US" sz="3200">
                  <a:solidFill>
                    <a:srgbClr val="0E2C4B"/>
                  </a:solidFill>
                  <a:latin typeface="Muli Bold Bold"/>
                </a:rPr>
                <a:t>Nói chuyện về công nghệ</a:t>
              </a:r>
            </a:p>
          </p:txBody>
        </p:sp>
      </p:grpSp>
    </p:spTree>
  </p:cSld>
  <p:clrMapOvr>
    <a:masterClrMapping/>
  </p:clrMapOvr>
</p:sld>
</file>

<file path=ppt/slides/slide10.xml><?xml version="1.0" encoding="utf-8"?>
<p:sld xmlns:p="http://schemas.openxmlformats.org/presentationml/2006/main" xmlns:a="http://schemas.openxmlformats.org/drawingml/2006/main">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8577180" y="236488"/>
            <a:ext cx="9381148" cy="9814023"/>
            <a:chOff x="0" y="0"/>
            <a:chExt cx="7504918" cy="7851218"/>
          </a:xfrm>
        </p:grpSpPr>
        <p:sp>
          <p:nvSpPr>
            <p:cNvPr name="Freeform 3" id="3"/>
            <p:cNvSpPr/>
            <p:nvPr/>
          </p:nvSpPr>
          <p:spPr>
            <a:xfrm>
              <a:off x="0" y="0"/>
              <a:ext cx="7504919" cy="7851218"/>
            </a:xfrm>
            <a:custGeom>
              <a:avLst/>
              <a:gdLst/>
              <a:ahLst/>
              <a:cxnLst/>
              <a:rect r="r" b="b" t="t" l="l"/>
              <a:pathLst>
                <a:path h="7851218" w="7504919">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9"/>
                    <a:pt x="7449038" y="7851218"/>
                    <a:pt x="7380459" y="7851218"/>
                  </a:cubicBezTo>
                  <a:close/>
                </a:path>
              </a:pathLst>
            </a:custGeom>
            <a:solidFill>
              <a:srgbClr val="FFFFFF"/>
            </a:solidFill>
          </p:spPr>
        </p:sp>
      </p:grpSp>
      <p:sp>
        <p:nvSpPr>
          <p:cNvPr name="AutoShape 4" id="4"/>
          <p:cNvSpPr/>
          <p:nvPr/>
        </p:nvSpPr>
        <p:spPr>
          <a:xfrm rot="0">
            <a:off x="9448690" y="3502953"/>
            <a:ext cx="7638127" cy="0"/>
          </a:xfrm>
          <a:prstGeom prst="line">
            <a:avLst/>
          </a:prstGeom>
          <a:ln cap="rnd" w="76200">
            <a:solidFill>
              <a:srgbClr val="F2F3F4"/>
            </a:solidFill>
            <a:prstDash val="solid"/>
            <a:headEnd type="none" len="sm" w="sm"/>
            <a:tailEnd type="none" len="sm" w="sm"/>
          </a:ln>
        </p:spPr>
      </p:sp>
      <p:sp>
        <p:nvSpPr>
          <p:cNvPr name="AutoShape 5" id="5"/>
          <p:cNvSpPr/>
          <p:nvPr/>
        </p:nvSpPr>
        <p:spPr>
          <a:xfrm rot="0">
            <a:off x="9448690" y="6707847"/>
            <a:ext cx="7638127" cy="0"/>
          </a:xfrm>
          <a:prstGeom prst="line">
            <a:avLst/>
          </a:prstGeom>
          <a:ln cap="rnd" w="76200">
            <a:solidFill>
              <a:srgbClr val="F2F3F4"/>
            </a:solidFill>
            <a:prstDash val="solid"/>
            <a:headEnd type="none" len="sm" w="sm"/>
            <a:tailEnd type="none" len="sm" w="sm"/>
          </a:ln>
        </p:spPr>
      </p:sp>
      <p:grpSp>
        <p:nvGrpSpPr>
          <p:cNvPr name="Group 6" id="6"/>
          <p:cNvGrpSpPr/>
          <p:nvPr/>
        </p:nvGrpSpPr>
        <p:grpSpPr>
          <a:xfrm rot="0">
            <a:off x="9448690" y="1028700"/>
            <a:ext cx="7714897" cy="1819812"/>
            <a:chOff x="0" y="0"/>
            <a:chExt cx="10286529" cy="2426416"/>
          </a:xfrm>
        </p:grpSpPr>
        <p:sp>
          <p:nvSpPr>
            <p:cNvPr name="TextBox 7" id="7"/>
            <p:cNvSpPr txBox="true"/>
            <p:nvPr/>
          </p:nvSpPr>
          <p:spPr>
            <a:xfrm rot="0">
              <a:off x="0" y="-38100"/>
              <a:ext cx="10286529" cy="485140"/>
            </a:xfrm>
            <a:prstGeom prst="rect">
              <a:avLst/>
            </a:prstGeom>
          </p:spPr>
          <p:txBody>
            <a:bodyPr anchor="t" rtlCol="false" tIns="0" lIns="0" bIns="0" rIns="0">
              <a:spAutoFit/>
            </a:bodyPr>
            <a:lstStyle/>
            <a:p>
              <a:pPr>
                <a:lnSpc>
                  <a:spcPts val="3079"/>
                </a:lnSpc>
              </a:pPr>
              <a:r>
                <a:rPr lang="en-US" sz="2200">
                  <a:solidFill>
                    <a:srgbClr val="0E2C4B"/>
                  </a:solidFill>
                  <a:latin typeface="Muli Bold Bold"/>
                </a:rPr>
                <a:t>CÁCH LÀM VIỆC DỄ DÀNG HƠN</a:t>
              </a:r>
            </a:p>
          </p:txBody>
        </p:sp>
        <p:sp>
          <p:nvSpPr>
            <p:cNvPr name="TextBox 8" id="8"/>
            <p:cNvSpPr txBox="true"/>
            <p:nvPr/>
          </p:nvSpPr>
          <p:spPr>
            <a:xfrm rot="0">
              <a:off x="0" y="766738"/>
              <a:ext cx="10286529" cy="167322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Một số nền tảng cung cấp các công cụ và tính năng khác nhau mà nhân viên có thể sử dụng để các</a:t>
              </a:r>
            </a:p>
            <a:p>
              <a:pPr>
                <a:lnSpc>
                  <a:spcPts val="3359"/>
                </a:lnSpc>
              </a:pPr>
              <a:r>
                <a:rPr lang="en-US" sz="2400">
                  <a:solidFill>
                    <a:srgbClr val="0E2C4B"/>
                  </a:solidFill>
                  <a:latin typeface="Muli Regular"/>
                </a:rPr>
                <a:t>nhiệm vụ trở nên thuận tiện và hiệu quả hơn.</a:t>
              </a:r>
            </a:p>
          </p:txBody>
        </p:sp>
      </p:grpSp>
      <p:grpSp>
        <p:nvGrpSpPr>
          <p:cNvPr name="Group 9" id="9"/>
          <p:cNvGrpSpPr/>
          <p:nvPr/>
        </p:nvGrpSpPr>
        <p:grpSpPr>
          <a:xfrm rot="0">
            <a:off x="9448690" y="4233594"/>
            <a:ext cx="7714897" cy="1819812"/>
            <a:chOff x="0" y="0"/>
            <a:chExt cx="10286529" cy="2426416"/>
          </a:xfrm>
        </p:grpSpPr>
        <p:sp>
          <p:nvSpPr>
            <p:cNvPr name="TextBox 10" id="10"/>
            <p:cNvSpPr txBox="true"/>
            <p:nvPr/>
          </p:nvSpPr>
          <p:spPr>
            <a:xfrm rot="0">
              <a:off x="0" y="-38100"/>
              <a:ext cx="10286529" cy="485140"/>
            </a:xfrm>
            <a:prstGeom prst="rect">
              <a:avLst/>
            </a:prstGeom>
          </p:spPr>
          <p:txBody>
            <a:bodyPr anchor="t" rtlCol="false" tIns="0" lIns="0" bIns="0" rIns="0">
              <a:spAutoFit/>
            </a:bodyPr>
            <a:lstStyle/>
            <a:p>
              <a:pPr>
                <a:lnSpc>
                  <a:spcPts val="3079"/>
                </a:lnSpc>
              </a:pPr>
              <a:r>
                <a:rPr lang="en-US" sz="2200">
                  <a:solidFill>
                    <a:srgbClr val="0E2C4B"/>
                  </a:solidFill>
                  <a:latin typeface="Muli Bold Bold"/>
                </a:rPr>
                <a:t>PHƯƠNG TIỆN GIAO TIẾP NHANH CHÓNG HƠN</a:t>
              </a:r>
            </a:p>
          </p:txBody>
        </p:sp>
        <p:sp>
          <p:nvSpPr>
            <p:cNvPr name="TextBox 11" id="11"/>
            <p:cNvSpPr txBox="true"/>
            <p:nvPr/>
          </p:nvSpPr>
          <p:spPr>
            <a:xfrm rot="0">
              <a:off x="0" y="766738"/>
              <a:ext cx="10286529" cy="110426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Tương tác với đồng nghiệp và gửi tin nhắn cho bất kỳ ai trong và ngoài nước hoàn toàn không mất thời gian.</a:t>
              </a:r>
            </a:p>
          </p:txBody>
        </p:sp>
      </p:grpSp>
      <p:grpSp>
        <p:nvGrpSpPr>
          <p:cNvPr name="Group 12" id="12"/>
          <p:cNvGrpSpPr/>
          <p:nvPr/>
        </p:nvGrpSpPr>
        <p:grpSpPr>
          <a:xfrm rot="0">
            <a:off x="9448690" y="7438488"/>
            <a:ext cx="7714897" cy="1819812"/>
            <a:chOff x="0" y="0"/>
            <a:chExt cx="10286529" cy="2426416"/>
          </a:xfrm>
        </p:grpSpPr>
        <p:sp>
          <p:nvSpPr>
            <p:cNvPr name="TextBox 13" id="13"/>
            <p:cNvSpPr txBox="true"/>
            <p:nvPr/>
          </p:nvSpPr>
          <p:spPr>
            <a:xfrm rot="0">
              <a:off x="0" y="-38100"/>
              <a:ext cx="10286529" cy="485140"/>
            </a:xfrm>
            <a:prstGeom prst="rect">
              <a:avLst/>
            </a:prstGeom>
          </p:spPr>
          <p:txBody>
            <a:bodyPr anchor="t" rtlCol="false" tIns="0" lIns="0" bIns="0" rIns="0">
              <a:spAutoFit/>
            </a:bodyPr>
            <a:lstStyle/>
            <a:p>
              <a:pPr>
                <a:lnSpc>
                  <a:spcPts val="3079"/>
                </a:lnSpc>
              </a:pPr>
              <a:r>
                <a:rPr lang="en-US" sz="2200">
                  <a:solidFill>
                    <a:srgbClr val="0E2C4B"/>
                  </a:solidFill>
                  <a:latin typeface="Muli Bold Bold"/>
                </a:rPr>
                <a:t>QUẢN LÝ THỜI GIAN HIỆU QUẢ</a:t>
              </a:r>
            </a:p>
          </p:txBody>
        </p:sp>
        <p:sp>
          <p:nvSpPr>
            <p:cNvPr name="TextBox 14" id="14"/>
            <p:cNvSpPr txBox="true"/>
            <p:nvPr/>
          </p:nvSpPr>
          <p:spPr>
            <a:xfrm rot="0">
              <a:off x="0" y="766738"/>
              <a:ext cx="10286529" cy="224218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Hoàn thành công việc nhanh hơn nghĩa là nhân viên có thể dành nhiều thời gian hơn cho cuộc sống bên ngoài công việc, đặc biệt là cho các vị trí làm việc</a:t>
              </a:r>
            </a:p>
            <a:p>
              <a:pPr>
                <a:lnSpc>
                  <a:spcPts val="3359"/>
                </a:lnSpc>
              </a:pPr>
              <a:r>
                <a:rPr lang="en-US" sz="2400">
                  <a:solidFill>
                    <a:srgbClr val="0E2C4B"/>
                  </a:solidFill>
                  <a:latin typeface="Muli Regular"/>
                </a:rPr>
                <a:t>từ xa.</a:t>
              </a:r>
            </a:p>
          </p:txBody>
        </p:sp>
      </p:grpSp>
      <p:sp>
        <p:nvSpPr>
          <p:cNvPr name="TextBox 15" id="15"/>
          <p:cNvSpPr txBox="true"/>
          <p:nvPr/>
        </p:nvSpPr>
        <p:spPr>
          <a:xfrm rot="0">
            <a:off x="1028700" y="1249503"/>
            <a:ext cx="6173123" cy="2133600"/>
          </a:xfrm>
          <a:prstGeom prst="rect">
            <a:avLst/>
          </a:prstGeom>
        </p:spPr>
        <p:txBody>
          <a:bodyPr anchor="t" rtlCol="false" tIns="0" lIns="0" bIns="0" rIns="0">
            <a:spAutoFit/>
          </a:bodyPr>
          <a:lstStyle/>
          <a:p>
            <a:pPr>
              <a:lnSpc>
                <a:spcPts val="8400"/>
              </a:lnSpc>
            </a:pPr>
            <a:r>
              <a:rPr lang="en-US" sz="7000">
                <a:solidFill>
                  <a:srgbClr val="0E2C4B"/>
                </a:solidFill>
                <a:latin typeface="Muli Bold Bold"/>
              </a:rPr>
              <a:t>Về hạnh phúc của nhân viên</a:t>
            </a:r>
          </a:p>
        </p:txBody>
      </p:sp>
      <p:sp>
        <p:nvSpPr>
          <p:cNvPr name="TextBox 16" id="16"/>
          <p:cNvSpPr txBox="true"/>
          <p:nvPr/>
        </p:nvSpPr>
        <p:spPr>
          <a:xfrm rot="0">
            <a:off x="1028700" y="7750175"/>
            <a:ext cx="4419965" cy="1470025"/>
          </a:xfrm>
          <a:prstGeom prst="rect">
            <a:avLst/>
          </a:prstGeom>
        </p:spPr>
        <p:txBody>
          <a:bodyPr anchor="t" rtlCol="false" tIns="0" lIns="0" bIns="0" rIns="0">
            <a:spAutoFit/>
          </a:bodyPr>
          <a:lstStyle/>
          <a:p>
            <a:pPr>
              <a:lnSpc>
                <a:spcPts val="3919"/>
              </a:lnSpc>
            </a:pPr>
            <a:r>
              <a:rPr lang="en-US" sz="2800">
                <a:solidFill>
                  <a:srgbClr val="0E2C4B"/>
                </a:solidFill>
                <a:latin typeface="Muli Regular Bold"/>
              </a:rPr>
              <a:t>Công nghệ giúp</a:t>
            </a:r>
          </a:p>
          <a:p>
            <a:pPr>
              <a:lnSpc>
                <a:spcPts val="3919"/>
              </a:lnSpc>
            </a:pPr>
            <a:r>
              <a:rPr lang="en-US" sz="2800">
                <a:solidFill>
                  <a:srgbClr val="0E2C4B"/>
                </a:solidFill>
                <a:latin typeface="Muli Regular Bold"/>
              </a:rPr>
              <a:t>hoàn thành công việc</a:t>
            </a:r>
          </a:p>
          <a:p>
            <a:pPr>
              <a:lnSpc>
                <a:spcPts val="3919"/>
              </a:lnSpc>
            </a:pPr>
            <a:r>
              <a:rPr lang="en-US" sz="2800">
                <a:solidFill>
                  <a:srgbClr val="0E2C4B"/>
                </a:solidFill>
                <a:latin typeface="Muli Regular Bold"/>
              </a:rPr>
              <a:t>dễ dàng và hài lòng hơn</a:t>
            </a:r>
          </a:p>
        </p:txBody>
      </p:sp>
      <p:grpSp>
        <p:nvGrpSpPr>
          <p:cNvPr name="Group 17" id="17"/>
          <p:cNvGrpSpPr/>
          <p:nvPr/>
        </p:nvGrpSpPr>
        <p:grpSpPr>
          <a:xfrm rot="0">
            <a:off x="6045301" y="8432800"/>
            <a:ext cx="825500" cy="825500"/>
            <a:chOff x="0" y="0"/>
            <a:chExt cx="1100667" cy="1100667"/>
          </a:xfrm>
        </p:grpSpPr>
        <p:grpSp>
          <p:nvGrpSpPr>
            <p:cNvPr name="Group 18" id="18"/>
            <p:cNvGrpSpPr/>
            <p:nvPr/>
          </p:nvGrpSpPr>
          <p:grpSpPr>
            <a:xfrm rot="0">
              <a:off x="0" y="0"/>
              <a:ext cx="1100667" cy="1100667"/>
              <a:chOff x="0" y="0"/>
              <a:chExt cx="660400" cy="660400"/>
            </a:xfrm>
          </p:grpSpPr>
          <p:sp>
            <p:nvSpPr>
              <p:cNvPr name="Freeform 19" id="19"/>
              <p:cNvSpPr/>
              <p:nvPr/>
            </p:nvSpPr>
            <p:spPr>
              <a:xfrm>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20" id="20"/>
            <p:cNvGrpSpPr/>
            <p:nvPr/>
          </p:nvGrpSpPr>
          <p:grpSpPr>
            <a:xfrm rot="-5400000">
              <a:off x="436385" y="452780"/>
              <a:ext cx="290178" cy="195107"/>
              <a:chOff x="0" y="0"/>
              <a:chExt cx="1930400" cy="1297940"/>
            </a:xfrm>
          </p:grpSpPr>
          <p:sp>
            <p:nvSpPr>
              <p:cNvPr name="Freeform 21" id="2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1898591"/>
            <a:ext cx="7960998" cy="6362818"/>
            <a:chOff x="0" y="0"/>
            <a:chExt cx="10614664" cy="8483757"/>
          </a:xfrm>
        </p:grpSpPr>
        <p:sp>
          <p:nvSpPr>
            <p:cNvPr name="TextBox 3" id="3"/>
            <p:cNvSpPr txBox="true"/>
            <p:nvPr/>
          </p:nvSpPr>
          <p:spPr>
            <a:xfrm rot="0">
              <a:off x="0" y="104916"/>
              <a:ext cx="10614664" cy="2621915"/>
            </a:xfrm>
            <a:prstGeom prst="rect">
              <a:avLst/>
            </a:prstGeom>
          </p:spPr>
          <p:txBody>
            <a:bodyPr anchor="t" rtlCol="false" tIns="0" lIns="0" bIns="0" rIns="0">
              <a:spAutoFit/>
            </a:bodyPr>
            <a:lstStyle/>
            <a:p>
              <a:pPr>
                <a:lnSpc>
                  <a:spcPts val="7770"/>
                </a:lnSpc>
              </a:pPr>
              <a:r>
                <a:rPr lang="en-US" sz="6475">
                  <a:solidFill>
                    <a:srgbClr val="0E2C4B"/>
                  </a:solidFill>
                  <a:latin typeface="Muli Bold Bold"/>
                </a:rPr>
                <a:t>Làm việc từ xa có tồn tại được không?</a:t>
              </a:r>
            </a:p>
          </p:txBody>
        </p:sp>
        <p:sp>
          <p:nvSpPr>
            <p:cNvPr name="TextBox 4" id="4"/>
            <p:cNvSpPr txBox="true"/>
            <p:nvPr/>
          </p:nvSpPr>
          <p:spPr>
            <a:xfrm rot="0">
              <a:off x="0" y="3520305"/>
              <a:ext cx="8887089" cy="1128395"/>
            </a:xfrm>
            <a:prstGeom prst="rect">
              <a:avLst/>
            </a:prstGeom>
          </p:spPr>
          <p:txBody>
            <a:bodyPr anchor="t" rtlCol="false" tIns="0" lIns="0" bIns="0" rIns="0">
              <a:spAutoFit/>
            </a:bodyPr>
            <a:lstStyle/>
            <a:p>
              <a:pPr>
                <a:lnSpc>
                  <a:spcPts val="3360"/>
                </a:lnSpc>
              </a:pPr>
              <a:r>
                <a:rPr lang="en-US" sz="2800">
                  <a:solidFill>
                    <a:srgbClr val="0E2C4B"/>
                  </a:solidFill>
                  <a:latin typeface="Muli Regular Bold"/>
                </a:rPr>
                <a:t>Làm việc tại nhà có thể là hướng đi đúng đắn như thế nào</a:t>
              </a:r>
            </a:p>
          </p:txBody>
        </p:sp>
        <p:sp>
          <p:nvSpPr>
            <p:cNvPr name="TextBox 5" id="5"/>
            <p:cNvSpPr txBox="true"/>
            <p:nvPr/>
          </p:nvSpPr>
          <p:spPr>
            <a:xfrm rot="0">
              <a:off x="0" y="5691874"/>
              <a:ext cx="10614664" cy="2572173"/>
            </a:xfrm>
            <a:prstGeom prst="rect">
              <a:avLst/>
            </a:prstGeom>
          </p:spPr>
          <p:txBody>
            <a:bodyPr anchor="t" rtlCol="false" tIns="0" lIns="0" bIns="0" rIns="0">
              <a:spAutoFit/>
            </a:bodyPr>
            <a:lstStyle/>
            <a:p>
              <a:pPr>
                <a:lnSpc>
                  <a:spcPts val="2554"/>
                </a:lnSpc>
              </a:pPr>
              <a:r>
                <a:rPr lang="en-US" sz="1825">
                  <a:solidFill>
                    <a:srgbClr val="0E2C4B"/>
                  </a:solidFill>
                  <a:latin typeface="Muli Regular"/>
                </a:rPr>
                <a:t>Giờ đây, mọi người dễ dàng nhận thấy việc hoàn thành công việc và</a:t>
              </a:r>
            </a:p>
            <a:p>
              <a:pPr>
                <a:lnSpc>
                  <a:spcPts val="2554"/>
                </a:lnSpc>
              </a:pPr>
              <a:r>
                <a:rPr lang="en-US" sz="1825">
                  <a:solidFill>
                    <a:srgbClr val="0E2C4B"/>
                  </a:solidFill>
                  <a:latin typeface="Muli Regular"/>
                </a:rPr>
                <a:t>giao tiếp với đồng nghiệp có thể được thực hiện nhanh chóng ngay cả</a:t>
              </a:r>
            </a:p>
            <a:p>
              <a:pPr>
                <a:lnSpc>
                  <a:spcPts val="2554"/>
                </a:lnSpc>
              </a:pPr>
              <a:r>
                <a:rPr lang="en-US" sz="1825">
                  <a:solidFill>
                    <a:srgbClr val="0E2C4B"/>
                  </a:solidFill>
                  <a:latin typeface="Muli Regular"/>
                </a:rPr>
                <a:t>khi mọi nhân viên đều ở nhà, do đó nhiều công ty cho rằng làm việc</a:t>
              </a:r>
            </a:p>
            <a:p>
              <a:pPr>
                <a:lnSpc>
                  <a:spcPts val="2554"/>
                </a:lnSpc>
              </a:pPr>
              <a:r>
                <a:rPr lang="en-US" sz="1825">
                  <a:solidFill>
                    <a:srgbClr val="0E2C4B"/>
                  </a:solidFill>
                  <a:latin typeface="Muli Regular"/>
                </a:rPr>
                <a:t>từ xa là hướng đi tốt hơn để lựa chọn. Đây là cách tiết kiệm chi phí,</a:t>
              </a:r>
            </a:p>
            <a:p>
              <a:pPr>
                <a:lnSpc>
                  <a:spcPts val="2554"/>
                </a:lnSpc>
              </a:pPr>
              <a:r>
                <a:rPr lang="en-US" sz="1825">
                  <a:solidFill>
                    <a:srgbClr val="0E2C4B"/>
                  </a:solidFill>
                  <a:latin typeface="Muli Regular"/>
                </a:rPr>
                <a:t>dễ dàng và an toàn, vì vậy không có gì ngạc nhiên khi một số</a:t>
              </a:r>
            </a:p>
            <a:p>
              <a:pPr>
                <a:lnSpc>
                  <a:spcPts val="2554"/>
                </a:lnSpc>
              </a:pPr>
              <a:r>
                <a:rPr lang="en-US" sz="1825">
                  <a:solidFill>
                    <a:srgbClr val="0E2C4B"/>
                  </a:solidFill>
                  <a:latin typeface="Muli Regular"/>
                </a:rPr>
                <a:t>doanh nghiệp bắt đầu biến làm việc từ xa thành lựa chọn bình thường mới.</a:t>
              </a:r>
            </a:p>
          </p:txBody>
        </p:sp>
      </p:grpSp>
      <p:grpSp>
        <p:nvGrpSpPr>
          <p:cNvPr name="Group 6" id="6"/>
          <p:cNvGrpSpPr/>
          <p:nvPr/>
        </p:nvGrpSpPr>
        <p:grpSpPr>
          <a:xfrm rot="0">
            <a:off x="469457" y="2057747"/>
            <a:ext cx="7318978" cy="6750644"/>
            <a:chOff x="0" y="0"/>
            <a:chExt cx="9758637" cy="9000859"/>
          </a:xfrm>
        </p:grpSpPr>
        <p:grpSp>
          <p:nvGrpSpPr>
            <p:cNvPr name="Group 7" id="7"/>
            <p:cNvGrpSpPr/>
            <p:nvPr/>
          </p:nvGrpSpPr>
          <p:grpSpPr>
            <a:xfrm rot="0">
              <a:off x="1200904" y="173984"/>
              <a:ext cx="8280339" cy="8280339"/>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EBE7"/>
              </a:solidFill>
            </p:spPr>
          </p:sp>
        </p:grpSp>
        <p:pic>
          <p:nvPicPr>
            <p:cNvPr name="Picture 9" id="9"/>
            <p:cNvPicPr>
              <a:picLocks noChangeAspect="true"/>
            </p:cNvPicPr>
            <p:nvPr/>
          </p:nvPicPr>
          <p:blipFill>
            <a:blip r:embed="rId2">
              <a:alphaModFix amt="51000"/>
            </a:blip>
            <a:srcRect l="0" t="0" r="0" b="0"/>
            <a:stretch>
              <a:fillRect/>
            </a:stretch>
          </p:blipFill>
          <p:spPr>
            <a:xfrm flipH="false" flipV="false" rot="0">
              <a:off x="0" y="6209132"/>
              <a:ext cx="8043389" cy="2791726"/>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0">
              <a:off x="745657" y="0"/>
              <a:ext cx="9012980" cy="8889051"/>
            </a:xfrm>
            <a:prstGeom prst="rect">
              <a:avLst/>
            </a:prstGeom>
          </p:spPr>
        </p:pic>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sp>
        <p:nvSpPr>
          <p:cNvPr name="TextBox 2" id="2"/>
          <p:cNvSpPr txBox="true"/>
          <p:nvPr/>
        </p:nvSpPr>
        <p:spPr>
          <a:xfrm rot="0">
            <a:off x="1028700" y="3453719"/>
            <a:ext cx="5984198" cy="3404235"/>
          </a:xfrm>
          <a:prstGeom prst="rect">
            <a:avLst/>
          </a:prstGeom>
        </p:spPr>
        <p:txBody>
          <a:bodyPr anchor="t" rtlCol="false" tIns="0" lIns="0" bIns="0" rIns="0">
            <a:spAutoFit/>
          </a:bodyPr>
          <a:lstStyle/>
          <a:p>
            <a:pPr>
              <a:lnSpc>
                <a:spcPts val="3360"/>
              </a:lnSpc>
            </a:pPr>
            <a:r>
              <a:rPr lang="en-US" sz="2800">
                <a:solidFill>
                  <a:srgbClr val="0E2C4B"/>
                </a:solidFill>
                <a:latin typeface="Muli Regular Bold"/>
              </a:rPr>
              <a:t>Mặc dù làm việc từ xa có những</a:t>
            </a:r>
          </a:p>
          <a:p>
            <a:pPr>
              <a:lnSpc>
                <a:spcPts val="3360"/>
              </a:lnSpc>
            </a:pPr>
            <a:r>
              <a:rPr lang="en-US" sz="2800">
                <a:solidFill>
                  <a:srgbClr val="0E2C4B"/>
                </a:solidFill>
                <a:latin typeface="Muli Regular Bold"/>
              </a:rPr>
              <a:t>đặc quyền của nó, nhưng việc tắt máy sau một ngày làm việc có thể còn khó khăn hơn vì bạn thấy rằng không gian bạn dành hàng giờ để làm việc giống với không gian trước đây chỉ dành cho nghỉ ngơi và</a:t>
            </a:r>
          </a:p>
          <a:p>
            <a:pPr>
              <a:lnSpc>
                <a:spcPts val="3360"/>
              </a:lnSpc>
            </a:pPr>
            <a:r>
              <a:rPr lang="en-US" sz="2800">
                <a:solidFill>
                  <a:srgbClr val="0E2C4B"/>
                </a:solidFill>
                <a:latin typeface="Muli Regular Bold"/>
              </a:rPr>
              <a:t>thư giãn.</a:t>
            </a:r>
          </a:p>
        </p:txBody>
      </p:sp>
      <p:grpSp>
        <p:nvGrpSpPr>
          <p:cNvPr name="Group 3" id="3"/>
          <p:cNvGrpSpPr>
            <a:grpSpLocks noChangeAspect="true"/>
          </p:cNvGrpSpPr>
          <p:nvPr/>
        </p:nvGrpSpPr>
        <p:grpSpPr>
          <a:xfrm rot="0">
            <a:off x="8260597" y="277516"/>
            <a:ext cx="9747116" cy="9747116"/>
            <a:chOff x="0" y="0"/>
            <a:chExt cx="6350000" cy="6350000"/>
          </a:xfrm>
        </p:grpSpPr>
        <p:sp>
          <p:nvSpPr>
            <p:cNvPr name="Freeform 4" id="4"/>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0" r="0" t="-41178" b="-8791"/>
              </a:stretch>
            </a:blipFill>
          </p:spPr>
        </p:sp>
      </p:grpSp>
      <p:grpSp>
        <p:nvGrpSpPr>
          <p:cNvPr name="Group 5" id="5"/>
          <p:cNvGrpSpPr/>
          <p:nvPr/>
        </p:nvGrpSpPr>
        <p:grpSpPr>
          <a:xfrm rot="0">
            <a:off x="1028700" y="8432800"/>
            <a:ext cx="825500" cy="825500"/>
            <a:chOff x="0" y="0"/>
            <a:chExt cx="1100667" cy="1100667"/>
          </a:xfrm>
        </p:grpSpPr>
        <p:grpSp>
          <p:nvGrpSpPr>
            <p:cNvPr name="Group 6" id="6"/>
            <p:cNvGrpSpPr/>
            <p:nvPr/>
          </p:nvGrpSpPr>
          <p:grpSpPr>
            <a:xfrm rot="0">
              <a:off x="0" y="0"/>
              <a:ext cx="1100667" cy="1100667"/>
              <a:chOff x="0" y="0"/>
              <a:chExt cx="660400" cy="660400"/>
            </a:xfrm>
          </p:grpSpPr>
          <p:sp>
            <p:nvSpPr>
              <p:cNvPr name="Freeform 7" id="7"/>
              <p:cNvSpPr/>
              <p:nvPr/>
            </p:nvSpPr>
            <p:spPr>
              <a:xfrm>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8" id="8"/>
            <p:cNvGrpSpPr/>
            <p:nvPr/>
          </p:nvGrpSpPr>
          <p:grpSpPr>
            <a:xfrm rot="-5400000">
              <a:off x="436385" y="452780"/>
              <a:ext cx="290178" cy="195107"/>
              <a:chOff x="0" y="0"/>
              <a:chExt cx="1930400" cy="1297940"/>
            </a:xfrm>
          </p:grpSpPr>
          <p:sp>
            <p:nvSpPr>
              <p:cNvPr name="Freeform 9" id="9"/>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4999657" y="3632375"/>
            <a:ext cx="12259643" cy="0"/>
          </a:xfrm>
          <a:prstGeom prst="line">
            <a:avLst/>
          </a:prstGeom>
          <a:ln cap="rnd" w="76200">
            <a:solidFill>
              <a:srgbClr val="F2F3F4"/>
            </a:solidFill>
            <a:prstDash val="solid"/>
            <a:headEnd type="none" len="sm" w="sm"/>
            <a:tailEnd type="none" len="sm" w="sm"/>
          </a:ln>
        </p:spPr>
      </p:sp>
      <p:sp>
        <p:nvSpPr>
          <p:cNvPr name="AutoShape 3" id="3"/>
          <p:cNvSpPr/>
          <p:nvPr/>
        </p:nvSpPr>
        <p:spPr>
          <a:xfrm rot="0">
            <a:off x="4999657" y="5019806"/>
            <a:ext cx="12259643" cy="0"/>
          </a:xfrm>
          <a:prstGeom prst="line">
            <a:avLst/>
          </a:prstGeom>
          <a:ln cap="rnd" w="76200">
            <a:solidFill>
              <a:srgbClr val="F2F3F4"/>
            </a:solidFill>
            <a:prstDash val="solid"/>
            <a:headEnd type="none" len="sm" w="sm"/>
            <a:tailEnd type="none" len="sm" w="sm"/>
          </a:ln>
        </p:spPr>
      </p:sp>
      <p:sp>
        <p:nvSpPr>
          <p:cNvPr name="AutoShape 4" id="4"/>
          <p:cNvSpPr/>
          <p:nvPr/>
        </p:nvSpPr>
        <p:spPr>
          <a:xfrm rot="0">
            <a:off x="4999657" y="6407238"/>
            <a:ext cx="12259643" cy="0"/>
          </a:xfrm>
          <a:prstGeom prst="line">
            <a:avLst/>
          </a:prstGeom>
          <a:ln cap="rnd" w="76200">
            <a:solidFill>
              <a:srgbClr val="F2F3F4"/>
            </a:solidFill>
            <a:prstDash val="solid"/>
            <a:headEnd type="none" len="sm" w="sm"/>
            <a:tailEnd type="none" len="sm" w="sm"/>
          </a:ln>
        </p:spPr>
      </p:sp>
      <p:sp>
        <p:nvSpPr>
          <p:cNvPr name="AutoShape 5" id="5"/>
          <p:cNvSpPr/>
          <p:nvPr/>
        </p:nvSpPr>
        <p:spPr>
          <a:xfrm rot="0">
            <a:off x="4999657" y="7794669"/>
            <a:ext cx="12259643" cy="0"/>
          </a:xfrm>
          <a:prstGeom prst="line">
            <a:avLst/>
          </a:prstGeom>
          <a:ln cap="rnd" w="76200">
            <a:solidFill>
              <a:srgbClr val="F2F3F4"/>
            </a:solidFill>
            <a:prstDash val="solid"/>
            <a:headEnd type="none" len="sm" w="sm"/>
            <a:tailEnd type="none" len="sm" w="sm"/>
          </a:ln>
        </p:spPr>
      </p:sp>
      <p:pic>
        <p:nvPicPr>
          <p:cNvPr name="Picture 6" id="6"/>
          <p:cNvPicPr>
            <a:picLocks noChangeAspect="true"/>
          </p:cNvPicPr>
          <p:nvPr/>
        </p:nvPicPr>
        <p:blipFill>
          <a:blip r:embed="rId2"/>
          <a:srcRect l="0" t="0" r="0" b="0"/>
          <a:stretch>
            <a:fillRect/>
          </a:stretch>
        </p:blipFill>
        <p:spPr>
          <a:xfrm flipH="false" flipV="false" rot="0">
            <a:off x="5096152" y="6669989"/>
            <a:ext cx="720241" cy="938129"/>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5021332" y="5400629"/>
            <a:ext cx="869881" cy="701986"/>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5043006" y="8105322"/>
            <a:ext cx="826532" cy="842325"/>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5049929" y="3956680"/>
            <a:ext cx="812686" cy="815021"/>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5153276" y="2578080"/>
            <a:ext cx="605993" cy="797359"/>
          </a:xfrm>
          <a:prstGeom prst="rect">
            <a:avLst/>
          </a:prstGeom>
        </p:spPr>
      </p:pic>
      <p:sp>
        <p:nvSpPr>
          <p:cNvPr name="TextBox 11" id="11"/>
          <p:cNvSpPr txBox="true"/>
          <p:nvPr/>
        </p:nvSpPr>
        <p:spPr>
          <a:xfrm rot="0">
            <a:off x="7266518" y="4133686"/>
            <a:ext cx="9992782" cy="41338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Tập trung hơn vào các những nhiệm vụ có giá trị cao.</a:t>
            </a:r>
          </a:p>
        </p:txBody>
      </p:sp>
      <p:sp>
        <p:nvSpPr>
          <p:cNvPr name="TextBox 12" id="12"/>
          <p:cNvSpPr txBox="true"/>
          <p:nvPr/>
        </p:nvSpPr>
        <p:spPr>
          <a:xfrm rot="0">
            <a:off x="1028700" y="1028700"/>
            <a:ext cx="10562433" cy="556260"/>
          </a:xfrm>
          <a:prstGeom prst="rect">
            <a:avLst/>
          </a:prstGeom>
        </p:spPr>
        <p:txBody>
          <a:bodyPr anchor="t" rtlCol="false" tIns="0" lIns="0" bIns="0" rIns="0">
            <a:spAutoFit/>
          </a:bodyPr>
          <a:lstStyle/>
          <a:p>
            <a:pPr>
              <a:lnSpc>
                <a:spcPts val="4380"/>
              </a:lnSpc>
            </a:pPr>
            <a:r>
              <a:rPr lang="en-US" sz="3650">
                <a:solidFill>
                  <a:srgbClr val="0E2C4B"/>
                </a:solidFill>
                <a:latin typeface="Muli Bold Bold"/>
              </a:rPr>
              <a:t>Tương lai không gian làm việc công nghệ có gì</a:t>
            </a:r>
          </a:p>
        </p:txBody>
      </p:sp>
      <p:sp>
        <p:nvSpPr>
          <p:cNvPr name="TextBox 13" id="13"/>
          <p:cNvSpPr txBox="true"/>
          <p:nvPr/>
        </p:nvSpPr>
        <p:spPr>
          <a:xfrm rot="0">
            <a:off x="7266518" y="2746255"/>
            <a:ext cx="9992782" cy="41338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Tăng cường tự động hóa và sử dụng trí thông minh nhân tạo.</a:t>
            </a:r>
          </a:p>
        </p:txBody>
      </p:sp>
      <p:sp>
        <p:nvSpPr>
          <p:cNvPr name="TextBox 14" id="14"/>
          <p:cNvSpPr txBox="true"/>
          <p:nvPr/>
        </p:nvSpPr>
        <p:spPr>
          <a:xfrm rot="0">
            <a:off x="7266518" y="5521117"/>
            <a:ext cx="9992782" cy="41338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Sự đầu tư liên tục vào an ninh mạng và công nghệ bảo mật.</a:t>
            </a:r>
          </a:p>
        </p:txBody>
      </p:sp>
      <p:sp>
        <p:nvSpPr>
          <p:cNvPr name="TextBox 15" id="15"/>
          <p:cNvSpPr txBox="true"/>
          <p:nvPr/>
        </p:nvSpPr>
        <p:spPr>
          <a:xfrm rot="0">
            <a:off x="7266518" y="6908548"/>
            <a:ext cx="9992782" cy="41338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Quan tâm đến sức khỏe tâm thần nhiều hơn.</a:t>
            </a:r>
          </a:p>
        </p:txBody>
      </p:sp>
      <p:sp>
        <p:nvSpPr>
          <p:cNvPr name="TextBox 16" id="16"/>
          <p:cNvSpPr txBox="true"/>
          <p:nvPr/>
        </p:nvSpPr>
        <p:spPr>
          <a:xfrm rot="0">
            <a:off x="7266518" y="8295979"/>
            <a:ext cx="9992782" cy="41338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Phân bổ địa lý rộng khắp và đại diện của lực lượng lao động.</a:t>
            </a:r>
          </a:p>
        </p:txBody>
      </p:sp>
      <p:sp>
        <p:nvSpPr>
          <p:cNvPr name="AutoShape 17" id="17"/>
          <p:cNvSpPr/>
          <p:nvPr/>
        </p:nvSpPr>
        <p:spPr>
          <a:xfrm rot="0">
            <a:off x="4999657" y="9182100"/>
            <a:ext cx="12259643" cy="0"/>
          </a:xfrm>
          <a:prstGeom prst="line">
            <a:avLst/>
          </a:prstGeom>
          <a:ln cap="rnd" w="76200">
            <a:solidFill>
              <a:srgbClr val="F2F3F4"/>
            </a:solidFill>
            <a:prstDash val="solid"/>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517763"/>
            <a:ext cx="7607152" cy="5251474"/>
            <a:chOff x="0" y="0"/>
            <a:chExt cx="10142870" cy="7001965"/>
          </a:xfrm>
        </p:grpSpPr>
        <p:sp>
          <p:nvSpPr>
            <p:cNvPr name="TextBox 3" id="3"/>
            <p:cNvSpPr txBox="true"/>
            <p:nvPr/>
          </p:nvSpPr>
          <p:spPr>
            <a:xfrm rot="0">
              <a:off x="124998" y="304800"/>
              <a:ext cx="10017872" cy="4470400"/>
            </a:xfrm>
            <a:prstGeom prst="rect">
              <a:avLst/>
            </a:prstGeom>
          </p:spPr>
          <p:txBody>
            <a:bodyPr anchor="t" rtlCol="false" tIns="0" lIns="0" bIns="0" rIns="0">
              <a:spAutoFit/>
            </a:bodyPr>
            <a:lstStyle/>
            <a:p>
              <a:pPr>
                <a:lnSpc>
                  <a:spcPts val="5280"/>
                </a:lnSpc>
              </a:pPr>
              <a:r>
                <a:rPr lang="en-US" sz="4400">
                  <a:solidFill>
                    <a:srgbClr val="0E2C4B"/>
                  </a:solidFill>
                  <a:latin typeface="Muli Bold Bold"/>
                </a:rPr>
                <a:t>Khoa học và công nghệ cách mạng hóa cuộc sống, nhưng trí nhớ, truyền thống và huyền thoại đóng khung phản ứng của chúng ta.</a:t>
              </a:r>
            </a:p>
          </p:txBody>
        </p:sp>
        <p:grpSp>
          <p:nvGrpSpPr>
            <p:cNvPr name="Group 4" id="4"/>
            <p:cNvGrpSpPr/>
            <p:nvPr/>
          </p:nvGrpSpPr>
          <p:grpSpPr>
            <a:xfrm rot="0">
              <a:off x="0" y="6080816"/>
              <a:ext cx="5609396" cy="921149"/>
              <a:chOff x="0" y="0"/>
              <a:chExt cx="4021547" cy="660400"/>
            </a:xfrm>
          </p:grpSpPr>
          <p:sp>
            <p:nvSpPr>
              <p:cNvPr name="Freeform 5" id="5"/>
              <p:cNvSpPr/>
              <p:nvPr/>
            </p:nvSpPr>
            <p:spPr>
              <a:xfrm>
                <a:off x="0" y="0"/>
                <a:ext cx="4021548" cy="660400"/>
              </a:xfrm>
              <a:custGeom>
                <a:avLst/>
                <a:gdLst/>
                <a:ahLst/>
                <a:cxnLst/>
                <a:rect r="r" b="b" t="t" l="l"/>
                <a:pathLst>
                  <a:path h="660400" w="4021548">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sp>
        </p:grpSp>
        <p:sp>
          <p:nvSpPr>
            <p:cNvPr name="TextBox 6" id="6"/>
            <p:cNvSpPr txBox="true"/>
            <p:nvPr/>
          </p:nvSpPr>
          <p:spPr>
            <a:xfrm rot="0">
              <a:off x="124998" y="6279771"/>
              <a:ext cx="5359400" cy="485140"/>
            </a:xfrm>
            <a:prstGeom prst="rect">
              <a:avLst/>
            </a:prstGeom>
          </p:spPr>
          <p:txBody>
            <a:bodyPr anchor="t" rtlCol="false" tIns="0" lIns="0" bIns="0" rIns="0">
              <a:spAutoFit/>
            </a:bodyPr>
            <a:lstStyle/>
            <a:p>
              <a:pPr algn="ctr">
                <a:lnSpc>
                  <a:spcPts val="3079"/>
                </a:lnSpc>
              </a:pPr>
              <a:r>
                <a:rPr lang="en-US" sz="2200">
                  <a:solidFill>
                    <a:srgbClr val="FFFFFF"/>
                  </a:solidFill>
                  <a:latin typeface="Muli Bold Bold"/>
                </a:rPr>
                <a:t>ARTHUR SCHLESINGER</a:t>
              </a:r>
            </a:p>
          </p:txBody>
        </p:sp>
      </p:grpSp>
      <p:grpSp>
        <p:nvGrpSpPr>
          <p:cNvPr name="Group 7" id="7"/>
          <p:cNvGrpSpPr/>
          <p:nvPr/>
        </p:nvGrpSpPr>
        <p:grpSpPr>
          <a:xfrm rot="0">
            <a:off x="8653491" y="1369261"/>
            <a:ext cx="9184401" cy="7525674"/>
            <a:chOff x="0" y="0"/>
            <a:chExt cx="12245868" cy="10034232"/>
          </a:xfrm>
        </p:grpSpPr>
        <p:grpSp>
          <p:nvGrpSpPr>
            <p:cNvPr name="Group 8" id="8"/>
            <p:cNvGrpSpPr/>
            <p:nvPr/>
          </p:nvGrpSpPr>
          <p:grpSpPr>
            <a:xfrm rot="0">
              <a:off x="1504698" y="0"/>
              <a:ext cx="8816962" cy="8816962"/>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F9FD"/>
              </a:solidFill>
            </p:spPr>
          </p:sp>
        </p:grpSp>
        <p:pic>
          <p:nvPicPr>
            <p:cNvPr name="Picture 10" id="10"/>
            <p:cNvPicPr>
              <a:picLocks noChangeAspect="true"/>
            </p:cNvPicPr>
            <p:nvPr/>
          </p:nvPicPr>
          <p:blipFill>
            <a:blip r:embed="rId2"/>
            <a:srcRect l="0" t="0" r="0" b="0"/>
            <a:stretch>
              <a:fillRect/>
            </a:stretch>
          </p:blipFill>
          <p:spPr>
            <a:xfrm flipH="false" flipV="false" rot="0">
              <a:off x="1504698" y="319670"/>
              <a:ext cx="8906904" cy="9425296"/>
            </a:xfrm>
            <a:prstGeom prst="rect">
              <a:avLst/>
            </a:prstGeom>
          </p:spPr>
        </p:pic>
        <p:pic>
          <p:nvPicPr>
            <p:cNvPr name="Picture 11" id="11"/>
            <p:cNvPicPr>
              <a:picLocks noChangeAspect="true"/>
            </p:cNvPicPr>
            <p:nvPr/>
          </p:nvPicPr>
          <p:blipFill>
            <a:blip r:embed="rId3">
              <a:alphaModFix amt="18000"/>
            </a:blip>
            <a:srcRect l="0" t="0" r="0" b="0"/>
            <a:stretch>
              <a:fillRect/>
            </a:stretch>
          </p:blipFill>
          <p:spPr>
            <a:xfrm flipH="false" flipV="false" rot="0">
              <a:off x="5651397" y="7456135"/>
              <a:ext cx="6594470" cy="2288831"/>
            </a:xfrm>
            <a:prstGeom prst="rect">
              <a:avLst/>
            </a:prstGeom>
          </p:spPr>
        </p:pic>
        <p:pic>
          <p:nvPicPr>
            <p:cNvPr name="Picture 12" id="12"/>
            <p:cNvPicPr>
              <a:picLocks noChangeAspect="true"/>
            </p:cNvPicPr>
            <p:nvPr/>
          </p:nvPicPr>
          <p:blipFill>
            <a:blip r:embed="rId4">
              <a:alphaModFix amt="18000"/>
            </a:blip>
            <a:srcRect l="0" t="0" r="0" b="0"/>
            <a:stretch>
              <a:fillRect/>
            </a:stretch>
          </p:blipFill>
          <p:spPr>
            <a:xfrm flipH="false" flipV="false" rot="0">
              <a:off x="0" y="8072726"/>
              <a:ext cx="5651397" cy="1961506"/>
            </a:xfrm>
            <a:prstGeom prst="rect">
              <a:avLst/>
            </a:prstGeom>
          </p:spPr>
        </p:pic>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1999"/>
          </a:blip>
          <a:srcRect l="0" t="0" r="0" b="0"/>
          <a:stretch>
            <a:fillRect/>
          </a:stretch>
        </p:blipFill>
        <p:spPr>
          <a:xfrm flipH="false" flipV="false" rot="0">
            <a:off x="13971016" y="7410359"/>
            <a:ext cx="3288284" cy="1141308"/>
          </a:xfrm>
          <a:prstGeom prst="rect">
            <a:avLst/>
          </a:prstGeom>
        </p:spPr>
      </p:pic>
      <p:grpSp>
        <p:nvGrpSpPr>
          <p:cNvPr name="Group 3" id="3"/>
          <p:cNvGrpSpPr/>
          <p:nvPr/>
        </p:nvGrpSpPr>
        <p:grpSpPr>
          <a:xfrm rot="0">
            <a:off x="3063954" y="2122975"/>
            <a:ext cx="12160093" cy="6041050"/>
            <a:chOff x="0" y="0"/>
            <a:chExt cx="9728074" cy="4832840"/>
          </a:xfrm>
        </p:grpSpPr>
        <p:sp>
          <p:nvSpPr>
            <p:cNvPr name="Freeform 4" id="4"/>
            <p:cNvSpPr/>
            <p:nvPr/>
          </p:nvSpPr>
          <p:spPr>
            <a:xfrm>
              <a:off x="0" y="0"/>
              <a:ext cx="9728074" cy="4832840"/>
            </a:xfrm>
            <a:custGeom>
              <a:avLst/>
              <a:gdLst/>
              <a:ahLst/>
              <a:cxnLst/>
              <a:rect r="r" b="b" t="t" l="l"/>
              <a:pathLst>
                <a:path h="4832840" w="9728074">
                  <a:moveTo>
                    <a:pt x="9603614" y="4832840"/>
                  </a:moveTo>
                  <a:lnTo>
                    <a:pt x="124460" y="4832840"/>
                  </a:lnTo>
                  <a:cubicBezTo>
                    <a:pt x="55880" y="4832840"/>
                    <a:pt x="0" y="4776960"/>
                    <a:pt x="0" y="4708380"/>
                  </a:cubicBezTo>
                  <a:lnTo>
                    <a:pt x="0" y="124460"/>
                  </a:lnTo>
                  <a:cubicBezTo>
                    <a:pt x="0" y="55880"/>
                    <a:pt x="55880" y="0"/>
                    <a:pt x="124460" y="0"/>
                  </a:cubicBezTo>
                  <a:lnTo>
                    <a:pt x="9603614" y="0"/>
                  </a:lnTo>
                  <a:cubicBezTo>
                    <a:pt x="9672194" y="0"/>
                    <a:pt x="9728074" y="55880"/>
                    <a:pt x="9728074" y="124460"/>
                  </a:cubicBezTo>
                  <a:lnTo>
                    <a:pt x="9728074" y="4708380"/>
                  </a:lnTo>
                  <a:cubicBezTo>
                    <a:pt x="9728074" y="4776960"/>
                    <a:pt x="9672194" y="4832840"/>
                    <a:pt x="9603614" y="4832840"/>
                  </a:cubicBezTo>
                  <a:close/>
                </a:path>
              </a:pathLst>
            </a:custGeom>
            <a:solidFill>
              <a:srgbClr val="FFFFFF"/>
            </a:solidFill>
          </p:spPr>
        </p:sp>
      </p:grpSp>
      <p:pic>
        <p:nvPicPr>
          <p:cNvPr name="Picture 5" id="5"/>
          <p:cNvPicPr>
            <a:picLocks noChangeAspect="true"/>
          </p:cNvPicPr>
          <p:nvPr/>
        </p:nvPicPr>
        <p:blipFill>
          <a:blip r:embed="rId3"/>
          <a:srcRect l="0" t="0" r="0" b="0"/>
          <a:stretch>
            <a:fillRect/>
          </a:stretch>
        </p:blipFill>
        <p:spPr>
          <a:xfrm flipH="false" flipV="false" rot="0">
            <a:off x="13379131" y="5697655"/>
            <a:ext cx="2628231" cy="2635783"/>
          </a:xfrm>
          <a:prstGeom prst="rect">
            <a:avLst/>
          </a:prstGeom>
        </p:spPr>
      </p:pic>
      <p:grpSp>
        <p:nvGrpSpPr>
          <p:cNvPr name="Group 6" id="6"/>
          <p:cNvGrpSpPr/>
          <p:nvPr/>
        </p:nvGrpSpPr>
        <p:grpSpPr>
          <a:xfrm rot="0">
            <a:off x="4908869" y="3556226"/>
            <a:ext cx="8470263" cy="3174548"/>
            <a:chOff x="0" y="0"/>
            <a:chExt cx="11293684" cy="4232730"/>
          </a:xfrm>
        </p:grpSpPr>
        <p:sp>
          <p:nvSpPr>
            <p:cNvPr name="TextBox 7" id="7"/>
            <p:cNvSpPr txBox="true"/>
            <p:nvPr/>
          </p:nvSpPr>
          <p:spPr>
            <a:xfrm rot="0">
              <a:off x="0" y="0"/>
              <a:ext cx="11293684" cy="2844800"/>
            </a:xfrm>
            <a:prstGeom prst="rect">
              <a:avLst/>
            </a:prstGeom>
          </p:spPr>
          <p:txBody>
            <a:bodyPr anchor="t" rtlCol="false" tIns="0" lIns="0" bIns="0" rIns="0">
              <a:spAutoFit/>
            </a:bodyPr>
            <a:lstStyle/>
            <a:p>
              <a:pPr algn="ctr">
                <a:lnSpc>
                  <a:spcPts val="8400"/>
                </a:lnSpc>
              </a:pPr>
              <a:r>
                <a:rPr lang="en-US" sz="7000">
                  <a:solidFill>
                    <a:srgbClr val="0E2C4B"/>
                  </a:solidFill>
                  <a:latin typeface="Muli Bold Bold"/>
                </a:rPr>
                <a:t>Bạn có câu hỏi</a:t>
              </a:r>
            </a:p>
            <a:p>
              <a:pPr algn="ctr">
                <a:lnSpc>
                  <a:spcPts val="8400"/>
                </a:lnSpc>
              </a:pPr>
              <a:r>
                <a:rPr lang="en-US" sz="7000">
                  <a:solidFill>
                    <a:srgbClr val="0E2C4B"/>
                  </a:solidFill>
                  <a:latin typeface="Muli Bold Bold"/>
                </a:rPr>
                <a:t>nào không?</a:t>
              </a:r>
            </a:p>
          </p:txBody>
        </p:sp>
        <p:sp>
          <p:nvSpPr>
            <p:cNvPr name="TextBox 8" id="8"/>
            <p:cNvSpPr txBox="true"/>
            <p:nvPr/>
          </p:nvSpPr>
          <p:spPr>
            <a:xfrm rot="0">
              <a:off x="0" y="3752952"/>
              <a:ext cx="11293684" cy="426720"/>
            </a:xfrm>
            <a:prstGeom prst="rect">
              <a:avLst/>
            </a:prstGeom>
          </p:spPr>
          <p:txBody>
            <a:bodyPr anchor="t" rtlCol="false" tIns="0" lIns="0" bIns="0" rIns="0">
              <a:spAutoFit/>
            </a:bodyPr>
            <a:lstStyle/>
            <a:p>
              <a:pPr algn="ctr">
                <a:lnSpc>
                  <a:spcPts val="2520"/>
                </a:lnSpc>
              </a:pPr>
              <a:r>
                <a:rPr lang="en-US" sz="2100">
                  <a:solidFill>
                    <a:srgbClr val="0E2C4B"/>
                  </a:solidFill>
                  <a:latin typeface="Muli Regular Bold"/>
                </a:rPr>
                <a:t>Hãy gửi cho chúng tôi! Hy vọng bạn đã học được thêm điều mới mẻ.</a:t>
              </a:r>
            </a:p>
          </p:txBody>
        </p:sp>
      </p:grpSp>
      <p:pic>
        <p:nvPicPr>
          <p:cNvPr name="Picture 9" id="9"/>
          <p:cNvPicPr>
            <a:picLocks noChangeAspect="true"/>
          </p:cNvPicPr>
          <p:nvPr/>
        </p:nvPicPr>
        <p:blipFill>
          <a:blip r:embed="rId2">
            <a:alphaModFix amt="21999"/>
          </a:blip>
          <a:srcRect l="0" t="0" r="0" b="0"/>
          <a:stretch>
            <a:fillRect/>
          </a:stretch>
        </p:blipFill>
        <p:spPr>
          <a:xfrm flipH="false" flipV="false" rot="0">
            <a:off x="2470041" y="2784527"/>
            <a:ext cx="2223383" cy="771699"/>
          </a:xfrm>
          <a:prstGeom prst="rect">
            <a:avLst/>
          </a:prstGeom>
        </p:spPr>
      </p:pic>
      <p:pic>
        <p:nvPicPr>
          <p:cNvPr name="Picture 10" id="10"/>
          <p:cNvPicPr>
            <a:picLocks noChangeAspect="true"/>
          </p:cNvPicPr>
          <p:nvPr/>
        </p:nvPicPr>
        <p:blipFill>
          <a:blip r:embed="rId4"/>
          <a:srcRect l="0" t="0" r="0" b="0"/>
          <a:stretch>
            <a:fillRect/>
          </a:stretch>
        </p:blipFill>
        <p:spPr>
          <a:xfrm flipH="false" flipV="false" rot="-1251902">
            <a:off x="2297276" y="1924267"/>
            <a:ext cx="2945311" cy="1144990"/>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7217777" y="236488"/>
            <a:ext cx="10740551" cy="9814023"/>
            <a:chOff x="0" y="0"/>
            <a:chExt cx="8592441" cy="7851218"/>
          </a:xfrm>
        </p:grpSpPr>
        <p:sp>
          <p:nvSpPr>
            <p:cNvPr name="Freeform 3" id="3"/>
            <p:cNvSpPr/>
            <p:nvPr/>
          </p:nvSpPr>
          <p:spPr>
            <a:xfrm>
              <a:off x="0" y="0"/>
              <a:ext cx="8592441" cy="7851218"/>
            </a:xfrm>
            <a:custGeom>
              <a:avLst/>
              <a:gdLst/>
              <a:ahLst/>
              <a:cxnLst/>
              <a:rect r="r" b="b" t="t" l="l"/>
              <a:pathLst>
                <a:path h="7851218" w="8592441">
                  <a:moveTo>
                    <a:pt x="8467981" y="7851218"/>
                  </a:moveTo>
                  <a:lnTo>
                    <a:pt x="124460" y="7851218"/>
                  </a:lnTo>
                  <a:cubicBezTo>
                    <a:pt x="55880" y="7851218"/>
                    <a:pt x="0" y="7795338"/>
                    <a:pt x="0" y="7726759"/>
                  </a:cubicBezTo>
                  <a:lnTo>
                    <a:pt x="0" y="124460"/>
                  </a:lnTo>
                  <a:cubicBezTo>
                    <a:pt x="0" y="55880"/>
                    <a:pt x="55880" y="0"/>
                    <a:pt x="124460" y="0"/>
                  </a:cubicBezTo>
                  <a:lnTo>
                    <a:pt x="8467981" y="0"/>
                  </a:lnTo>
                  <a:cubicBezTo>
                    <a:pt x="8536561" y="0"/>
                    <a:pt x="8592441" y="55880"/>
                    <a:pt x="8592441" y="124460"/>
                  </a:cubicBezTo>
                  <a:lnTo>
                    <a:pt x="8592441" y="7726759"/>
                  </a:lnTo>
                  <a:cubicBezTo>
                    <a:pt x="8592441" y="7795339"/>
                    <a:pt x="8536561" y="7851218"/>
                    <a:pt x="8467981" y="7851218"/>
                  </a:cubicBezTo>
                  <a:close/>
                </a:path>
              </a:pathLst>
            </a:custGeom>
            <a:solidFill>
              <a:srgbClr val="FFFFFF"/>
            </a:solidFill>
          </p:spPr>
        </p:sp>
      </p:grpSp>
      <p:pic>
        <p:nvPicPr>
          <p:cNvPr name="Picture 4" id="4"/>
          <p:cNvPicPr>
            <a:picLocks noChangeAspect="true"/>
          </p:cNvPicPr>
          <p:nvPr/>
        </p:nvPicPr>
        <p:blipFill>
          <a:blip r:embed="rId2"/>
          <a:srcRect l="0" t="0" r="0" b="0"/>
          <a:stretch>
            <a:fillRect/>
          </a:stretch>
        </p:blipFill>
        <p:spPr>
          <a:xfrm flipH="false" flipV="false" rot="0">
            <a:off x="8285115" y="5353025"/>
            <a:ext cx="3866970" cy="3996868"/>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2588052" y="1393497"/>
            <a:ext cx="4482665" cy="3207907"/>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2776635" y="5631910"/>
            <a:ext cx="4203633" cy="3439097"/>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8476906" y="1028700"/>
            <a:ext cx="3483387" cy="3572705"/>
          </a:xfrm>
          <a:prstGeom prst="rect">
            <a:avLst/>
          </a:prstGeom>
        </p:spPr>
      </p:pic>
      <p:grpSp>
        <p:nvGrpSpPr>
          <p:cNvPr name="Group 8" id="8"/>
          <p:cNvGrpSpPr/>
          <p:nvPr/>
        </p:nvGrpSpPr>
        <p:grpSpPr>
          <a:xfrm rot="0">
            <a:off x="1028700" y="3934898"/>
            <a:ext cx="4688394" cy="2417204"/>
            <a:chOff x="0" y="0"/>
            <a:chExt cx="6251193" cy="3222939"/>
          </a:xfrm>
        </p:grpSpPr>
        <p:sp>
          <p:nvSpPr>
            <p:cNvPr name="TextBox 9" id="9"/>
            <p:cNvSpPr txBox="true"/>
            <p:nvPr/>
          </p:nvSpPr>
          <p:spPr>
            <a:xfrm rot="0">
              <a:off x="0" y="1582311"/>
              <a:ext cx="5707801" cy="1196975"/>
            </a:xfrm>
            <a:prstGeom prst="rect">
              <a:avLst/>
            </a:prstGeom>
          </p:spPr>
          <p:txBody>
            <a:bodyPr anchor="t" rtlCol="false" tIns="0" lIns="0" bIns="0" rIns="0">
              <a:spAutoFit/>
            </a:bodyPr>
            <a:lstStyle/>
            <a:p>
              <a:pPr>
                <a:lnSpc>
                  <a:spcPts val="2415"/>
                </a:lnSpc>
              </a:pPr>
              <a:r>
                <a:rPr lang="en-US" sz="1725">
                  <a:solidFill>
                    <a:srgbClr val="0E2C4B"/>
                  </a:solidFill>
                  <a:latin typeface="Muli Regular"/>
                </a:rPr>
                <a:t>Hãy sử dụng những biểu tượng cũng như hình minh họa miễn phí và có thể thay màu này trong thiết kế Canva của bạn</a:t>
              </a:r>
            </a:p>
          </p:txBody>
        </p:sp>
        <p:sp>
          <p:nvSpPr>
            <p:cNvPr name="TextBox 10" id="10"/>
            <p:cNvSpPr txBox="true"/>
            <p:nvPr/>
          </p:nvSpPr>
          <p:spPr>
            <a:xfrm rot="0">
              <a:off x="0" y="219075"/>
              <a:ext cx="6251193" cy="568325"/>
            </a:xfrm>
            <a:prstGeom prst="rect">
              <a:avLst/>
            </a:prstGeom>
          </p:spPr>
          <p:txBody>
            <a:bodyPr anchor="t" rtlCol="false" tIns="0" lIns="0" bIns="0" rIns="0">
              <a:spAutoFit/>
            </a:bodyPr>
            <a:lstStyle/>
            <a:p>
              <a:pPr>
                <a:lnSpc>
                  <a:spcPts val="3300"/>
                </a:lnSpc>
              </a:pPr>
              <a:r>
                <a:rPr lang="en-US" sz="2750">
                  <a:solidFill>
                    <a:srgbClr val="0E2C4B"/>
                  </a:solidFill>
                  <a:latin typeface="Muli Bold Bold"/>
                </a:rPr>
                <a:t>Nguồn tài nguyên miễn phí</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7217777" y="236488"/>
            <a:ext cx="10740551" cy="9814023"/>
            <a:chOff x="0" y="0"/>
            <a:chExt cx="8592441" cy="7851218"/>
          </a:xfrm>
        </p:grpSpPr>
        <p:sp>
          <p:nvSpPr>
            <p:cNvPr name="Freeform 3" id="3"/>
            <p:cNvSpPr/>
            <p:nvPr/>
          </p:nvSpPr>
          <p:spPr>
            <a:xfrm>
              <a:off x="0" y="0"/>
              <a:ext cx="8592441" cy="7851218"/>
            </a:xfrm>
            <a:custGeom>
              <a:avLst/>
              <a:gdLst/>
              <a:ahLst/>
              <a:cxnLst/>
              <a:rect r="r" b="b" t="t" l="l"/>
              <a:pathLst>
                <a:path h="7851218" w="8592441">
                  <a:moveTo>
                    <a:pt x="8467981" y="7851218"/>
                  </a:moveTo>
                  <a:lnTo>
                    <a:pt x="124460" y="7851218"/>
                  </a:lnTo>
                  <a:cubicBezTo>
                    <a:pt x="55880" y="7851218"/>
                    <a:pt x="0" y="7795338"/>
                    <a:pt x="0" y="7726759"/>
                  </a:cubicBezTo>
                  <a:lnTo>
                    <a:pt x="0" y="124460"/>
                  </a:lnTo>
                  <a:cubicBezTo>
                    <a:pt x="0" y="55880"/>
                    <a:pt x="55880" y="0"/>
                    <a:pt x="124460" y="0"/>
                  </a:cubicBezTo>
                  <a:lnTo>
                    <a:pt x="8467981" y="0"/>
                  </a:lnTo>
                  <a:cubicBezTo>
                    <a:pt x="8536561" y="0"/>
                    <a:pt x="8592441" y="55880"/>
                    <a:pt x="8592441" y="124460"/>
                  </a:cubicBezTo>
                  <a:lnTo>
                    <a:pt x="8592441" y="7726759"/>
                  </a:lnTo>
                  <a:cubicBezTo>
                    <a:pt x="8592441" y="7795339"/>
                    <a:pt x="8536561" y="7851218"/>
                    <a:pt x="8467981" y="7851218"/>
                  </a:cubicBezTo>
                  <a:close/>
                </a:path>
              </a:pathLst>
            </a:custGeom>
            <a:solidFill>
              <a:srgbClr val="FFFFFF"/>
            </a:solidFill>
          </p:spPr>
        </p:sp>
      </p:grpSp>
      <p:pic>
        <p:nvPicPr>
          <p:cNvPr name="Picture 4" id="4"/>
          <p:cNvPicPr>
            <a:picLocks noChangeAspect="true"/>
          </p:cNvPicPr>
          <p:nvPr/>
        </p:nvPicPr>
        <p:blipFill>
          <a:blip r:embed="rId2"/>
          <a:srcRect l="0" t="0" r="0" b="0"/>
          <a:stretch>
            <a:fillRect/>
          </a:stretch>
        </p:blipFill>
        <p:spPr>
          <a:xfrm flipH="false" flipV="false" rot="0">
            <a:off x="13109929" y="1025556"/>
            <a:ext cx="3657593" cy="3870468"/>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3109929" y="5482373"/>
            <a:ext cx="4149371" cy="3775927"/>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8479278" y="1339800"/>
            <a:ext cx="3605804" cy="3556224"/>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8112363" y="5143500"/>
            <a:ext cx="4339633" cy="3921943"/>
          </a:xfrm>
          <a:prstGeom prst="rect">
            <a:avLst/>
          </a:prstGeom>
        </p:spPr>
      </p:pic>
      <p:grpSp>
        <p:nvGrpSpPr>
          <p:cNvPr name="Group 8" id="8"/>
          <p:cNvGrpSpPr/>
          <p:nvPr/>
        </p:nvGrpSpPr>
        <p:grpSpPr>
          <a:xfrm rot="0">
            <a:off x="1028700" y="3934898"/>
            <a:ext cx="4688394" cy="2417204"/>
            <a:chOff x="0" y="0"/>
            <a:chExt cx="6251193" cy="3222939"/>
          </a:xfrm>
        </p:grpSpPr>
        <p:sp>
          <p:nvSpPr>
            <p:cNvPr name="TextBox 9" id="9"/>
            <p:cNvSpPr txBox="true"/>
            <p:nvPr/>
          </p:nvSpPr>
          <p:spPr>
            <a:xfrm rot="0">
              <a:off x="0" y="1582311"/>
              <a:ext cx="5707801" cy="1196975"/>
            </a:xfrm>
            <a:prstGeom prst="rect">
              <a:avLst/>
            </a:prstGeom>
          </p:spPr>
          <p:txBody>
            <a:bodyPr anchor="t" rtlCol="false" tIns="0" lIns="0" bIns="0" rIns="0">
              <a:spAutoFit/>
            </a:bodyPr>
            <a:lstStyle/>
            <a:p>
              <a:pPr>
                <a:lnSpc>
                  <a:spcPts val="2415"/>
                </a:lnSpc>
              </a:pPr>
              <a:r>
                <a:rPr lang="en-US" sz="1725">
                  <a:solidFill>
                    <a:srgbClr val="0E2C4B"/>
                  </a:solidFill>
                  <a:latin typeface="Muli Regular"/>
                </a:rPr>
                <a:t>Hãy sử dụng những biểu tượng cũng như hình minh họa miễn phí và có thể thay màu này trong thiết kế Canva của bạn</a:t>
              </a:r>
            </a:p>
          </p:txBody>
        </p:sp>
        <p:sp>
          <p:nvSpPr>
            <p:cNvPr name="TextBox 10" id="10"/>
            <p:cNvSpPr txBox="true"/>
            <p:nvPr/>
          </p:nvSpPr>
          <p:spPr>
            <a:xfrm rot="0">
              <a:off x="0" y="219075"/>
              <a:ext cx="6251193" cy="568325"/>
            </a:xfrm>
            <a:prstGeom prst="rect">
              <a:avLst/>
            </a:prstGeom>
          </p:spPr>
          <p:txBody>
            <a:bodyPr anchor="t" rtlCol="false" tIns="0" lIns="0" bIns="0" rIns="0">
              <a:spAutoFit/>
            </a:bodyPr>
            <a:lstStyle/>
            <a:p>
              <a:pPr>
                <a:lnSpc>
                  <a:spcPts val="3300"/>
                </a:lnSpc>
              </a:pPr>
              <a:r>
                <a:rPr lang="en-US" sz="2750">
                  <a:solidFill>
                    <a:srgbClr val="0E2C4B"/>
                  </a:solidFill>
                  <a:latin typeface="Muli Bold Bold"/>
                </a:rPr>
                <a:t>Nguồn tài nguyên miễn phí</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7217777" y="236488"/>
            <a:ext cx="10740551" cy="9814023"/>
            <a:chOff x="0" y="0"/>
            <a:chExt cx="8592441" cy="7851218"/>
          </a:xfrm>
        </p:grpSpPr>
        <p:sp>
          <p:nvSpPr>
            <p:cNvPr name="Freeform 3" id="3"/>
            <p:cNvSpPr/>
            <p:nvPr/>
          </p:nvSpPr>
          <p:spPr>
            <a:xfrm>
              <a:off x="0" y="0"/>
              <a:ext cx="8592441" cy="7851218"/>
            </a:xfrm>
            <a:custGeom>
              <a:avLst/>
              <a:gdLst/>
              <a:ahLst/>
              <a:cxnLst/>
              <a:rect r="r" b="b" t="t" l="l"/>
              <a:pathLst>
                <a:path h="7851218" w="8592441">
                  <a:moveTo>
                    <a:pt x="8467981" y="7851218"/>
                  </a:moveTo>
                  <a:lnTo>
                    <a:pt x="124460" y="7851218"/>
                  </a:lnTo>
                  <a:cubicBezTo>
                    <a:pt x="55880" y="7851218"/>
                    <a:pt x="0" y="7795338"/>
                    <a:pt x="0" y="7726759"/>
                  </a:cubicBezTo>
                  <a:lnTo>
                    <a:pt x="0" y="124460"/>
                  </a:lnTo>
                  <a:cubicBezTo>
                    <a:pt x="0" y="55880"/>
                    <a:pt x="55880" y="0"/>
                    <a:pt x="124460" y="0"/>
                  </a:cubicBezTo>
                  <a:lnTo>
                    <a:pt x="8467981" y="0"/>
                  </a:lnTo>
                  <a:cubicBezTo>
                    <a:pt x="8536561" y="0"/>
                    <a:pt x="8592441" y="55880"/>
                    <a:pt x="8592441" y="124460"/>
                  </a:cubicBezTo>
                  <a:lnTo>
                    <a:pt x="8592441" y="7726759"/>
                  </a:lnTo>
                  <a:cubicBezTo>
                    <a:pt x="8592441" y="7795339"/>
                    <a:pt x="8536561" y="7851218"/>
                    <a:pt x="8467981" y="7851218"/>
                  </a:cubicBezTo>
                  <a:close/>
                </a:path>
              </a:pathLst>
            </a:custGeom>
            <a:solidFill>
              <a:srgbClr val="FFFFFF"/>
            </a:solidFill>
          </p:spPr>
        </p:sp>
      </p:grpSp>
      <p:pic>
        <p:nvPicPr>
          <p:cNvPr name="Picture 4" id="4"/>
          <p:cNvPicPr>
            <a:picLocks noChangeAspect="true"/>
          </p:cNvPicPr>
          <p:nvPr/>
        </p:nvPicPr>
        <p:blipFill>
          <a:blip r:embed="rId2"/>
          <a:srcRect l="0" t="0" r="0" b="0"/>
          <a:stretch>
            <a:fillRect/>
          </a:stretch>
        </p:blipFill>
        <p:spPr>
          <a:xfrm flipH="false" flipV="false" rot="0">
            <a:off x="15895496" y="4508929"/>
            <a:ext cx="1059004" cy="1173412"/>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5898429" y="1151100"/>
            <a:ext cx="1056071" cy="1173412"/>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5896963" y="2830015"/>
            <a:ext cx="1057537" cy="1173412"/>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5896963" y="6187844"/>
            <a:ext cx="1057537" cy="1173412"/>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2910992" y="1151100"/>
            <a:ext cx="2134233" cy="1890228"/>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12883035" y="5682341"/>
            <a:ext cx="1500565" cy="845944"/>
          </a:xfrm>
          <a:prstGeom prst="rect">
            <a:avLst/>
          </a:prstGeom>
        </p:spPr>
      </p:pic>
      <p:pic>
        <p:nvPicPr>
          <p:cNvPr name="Picture 10" id="10"/>
          <p:cNvPicPr>
            <a:picLocks noChangeAspect="true"/>
          </p:cNvPicPr>
          <p:nvPr/>
        </p:nvPicPr>
        <p:blipFill>
          <a:blip r:embed="rId8"/>
          <a:srcRect l="0" t="0" r="0" b="0"/>
          <a:stretch>
            <a:fillRect/>
          </a:stretch>
        </p:blipFill>
        <p:spPr>
          <a:xfrm flipH="false" flipV="false" rot="0">
            <a:off x="10574839" y="7654960"/>
            <a:ext cx="1191211" cy="1167387"/>
          </a:xfrm>
          <a:prstGeom prst="rect">
            <a:avLst/>
          </a:prstGeom>
        </p:spPr>
      </p:pic>
      <p:pic>
        <p:nvPicPr>
          <p:cNvPr name="Picture 11" id="11"/>
          <p:cNvPicPr>
            <a:picLocks noChangeAspect="true"/>
          </p:cNvPicPr>
          <p:nvPr/>
        </p:nvPicPr>
        <p:blipFill>
          <a:blip r:embed="rId9"/>
          <a:srcRect l="0" t="0" r="0" b="0"/>
          <a:stretch>
            <a:fillRect/>
          </a:stretch>
        </p:blipFill>
        <p:spPr>
          <a:xfrm flipH="false" flipV="false" rot="0">
            <a:off x="14010565" y="6447239"/>
            <a:ext cx="1500565" cy="654622"/>
          </a:xfrm>
          <a:prstGeom prst="rect">
            <a:avLst/>
          </a:prstGeom>
        </p:spPr>
      </p:pic>
      <p:pic>
        <p:nvPicPr>
          <p:cNvPr name="Picture 12" id="12"/>
          <p:cNvPicPr>
            <a:picLocks noChangeAspect="true"/>
          </p:cNvPicPr>
          <p:nvPr/>
        </p:nvPicPr>
        <p:blipFill>
          <a:blip r:embed="rId10"/>
          <a:srcRect l="0" t="0" r="0" b="0"/>
          <a:stretch>
            <a:fillRect/>
          </a:stretch>
        </p:blipFill>
        <p:spPr>
          <a:xfrm flipH="false" flipV="false" rot="0">
            <a:off x="10273137" y="1151100"/>
            <a:ext cx="1794613" cy="1890228"/>
          </a:xfrm>
          <a:prstGeom prst="rect">
            <a:avLst/>
          </a:prstGeom>
        </p:spPr>
      </p:pic>
      <p:pic>
        <p:nvPicPr>
          <p:cNvPr name="Picture 13" id="13"/>
          <p:cNvPicPr>
            <a:picLocks noChangeAspect="true"/>
          </p:cNvPicPr>
          <p:nvPr/>
        </p:nvPicPr>
        <p:blipFill>
          <a:blip r:embed="rId11"/>
          <a:srcRect l="0" t="0" r="0" b="0"/>
          <a:stretch>
            <a:fillRect/>
          </a:stretch>
        </p:blipFill>
        <p:spPr>
          <a:xfrm flipH="false" flipV="false" rot="0">
            <a:off x="10251701" y="3819872"/>
            <a:ext cx="1837486" cy="1378114"/>
          </a:xfrm>
          <a:prstGeom prst="rect">
            <a:avLst/>
          </a:prstGeom>
        </p:spPr>
      </p:pic>
      <p:pic>
        <p:nvPicPr>
          <p:cNvPr name="Picture 14" id="14"/>
          <p:cNvPicPr>
            <a:picLocks noChangeAspect="true"/>
          </p:cNvPicPr>
          <p:nvPr/>
        </p:nvPicPr>
        <p:blipFill>
          <a:blip r:embed="rId12"/>
          <a:srcRect l="0" t="0" r="0" b="0"/>
          <a:stretch>
            <a:fillRect/>
          </a:stretch>
        </p:blipFill>
        <p:spPr>
          <a:xfrm flipH="false" flipV="false" rot="0">
            <a:off x="8023794" y="3625168"/>
            <a:ext cx="1464960" cy="1470467"/>
          </a:xfrm>
          <a:prstGeom prst="rect">
            <a:avLst/>
          </a:prstGeom>
        </p:spPr>
      </p:pic>
      <p:pic>
        <p:nvPicPr>
          <p:cNvPr name="Picture 15" id="15"/>
          <p:cNvPicPr>
            <a:picLocks noChangeAspect="true"/>
          </p:cNvPicPr>
          <p:nvPr/>
        </p:nvPicPr>
        <p:blipFill>
          <a:blip r:embed="rId13"/>
          <a:srcRect l="0" t="0" r="0" b="0"/>
          <a:stretch>
            <a:fillRect/>
          </a:stretch>
        </p:blipFill>
        <p:spPr>
          <a:xfrm flipH="false" flipV="false" rot="0">
            <a:off x="13977969" y="3640827"/>
            <a:ext cx="1117555" cy="1470467"/>
          </a:xfrm>
          <a:prstGeom prst="rect">
            <a:avLst/>
          </a:prstGeom>
        </p:spPr>
      </p:pic>
      <p:pic>
        <p:nvPicPr>
          <p:cNvPr name="Picture 16" id="16"/>
          <p:cNvPicPr>
            <a:picLocks noChangeAspect="true"/>
          </p:cNvPicPr>
          <p:nvPr/>
        </p:nvPicPr>
        <p:blipFill>
          <a:blip r:embed="rId14"/>
          <a:srcRect l="0" t="0" r="0" b="0"/>
          <a:stretch>
            <a:fillRect/>
          </a:stretch>
        </p:blipFill>
        <p:spPr>
          <a:xfrm flipH="false" flipV="false" rot="0">
            <a:off x="12592906" y="3416721"/>
            <a:ext cx="636172" cy="1884953"/>
          </a:xfrm>
          <a:prstGeom prst="rect">
            <a:avLst/>
          </a:prstGeom>
        </p:spPr>
      </p:pic>
      <p:pic>
        <p:nvPicPr>
          <p:cNvPr name="Picture 17" id="17"/>
          <p:cNvPicPr>
            <a:picLocks noChangeAspect="true"/>
          </p:cNvPicPr>
          <p:nvPr/>
        </p:nvPicPr>
        <p:blipFill>
          <a:blip r:embed="rId15"/>
          <a:srcRect l="0" t="0" r="0" b="0"/>
          <a:stretch>
            <a:fillRect/>
          </a:stretch>
        </p:blipFill>
        <p:spPr>
          <a:xfrm flipH="false" flipV="false" rot="0">
            <a:off x="8023794" y="7654960"/>
            <a:ext cx="1573278" cy="1603340"/>
          </a:xfrm>
          <a:prstGeom prst="rect">
            <a:avLst/>
          </a:prstGeom>
        </p:spPr>
      </p:pic>
      <p:pic>
        <p:nvPicPr>
          <p:cNvPr name="Picture 18" id="18"/>
          <p:cNvPicPr>
            <a:picLocks noChangeAspect="true"/>
          </p:cNvPicPr>
          <p:nvPr/>
        </p:nvPicPr>
        <p:blipFill>
          <a:blip r:embed="rId16"/>
          <a:srcRect l="0" t="0" r="0" b="0"/>
          <a:stretch>
            <a:fillRect/>
          </a:stretch>
        </p:blipFill>
        <p:spPr>
          <a:xfrm flipH="false" flipV="false" rot="0">
            <a:off x="10137046" y="5780847"/>
            <a:ext cx="2066795" cy="893889"/>
          </a:xfrm>
          <a:prstGeom prst="rect">
            <a:avLst/>
          </a:prstGeom>
        </p:spPr>
      </p:pic>
      <p:pic>
        <p:nvPicPr>
          <p:cNvPr name="Picture 19" id="19"/>
          <p:cNvPicPr>
            <a:picLocks noChangeAspect="true"/>
          </p:cNvPicPr>
          <p:nvPr/>
        </p:nvPicPr>
        <p:blipFill>
          <a:blip r:embed="rId17"/>
          <a:srcRect l="0" t="0" r="0" b="0"/>
          <a:stretch>
            <a:fillRect/>
          </a:stretch>
        </p:blipFill>
        <p:spPr>
          <a:xfrm flipH="false" flipV="false" rot="0">
            <a:off x="8023794" y="1151100"/>
            <a:ext cx="1213580" cy="1580714"/>
          </a:xfrm>
          <a:prstGeom prst="rect">
            <a:avLst/>
          </a:prstGeom>
        </p:spPr>
      </p:pic>
      <p:pic>
        <p:nvPicPr>
          <p:cNvPr name="Picture 20" id="20"/>
          <p:cNvPicPr>
            <a:picLocks noChangeAspect="true"/>
          </p:cNvPicPr>
          <p:nvPr/>
        </p:nvPicPr>
        <p:blipFill>
          <a:blip r:embed="rId18"/>
          <a:srcRect l="0" t="0" r="0" b="0"/>
          <a:stretch>
            <a:fillRect/>
          </a:stretch>
        </p:blipFill>
        <p:spPr>
          <a:xfrm flipH="false" flipV="false" rot="0">
            <a:off x="8023794" y="5631235"/>
            <a:ext cx="1919144" cy="1528118"/>
          </a:xfrm>
          <a:prstGeom prst="rect">
            <a:avLst/>
          </a:prstGeom>
        </p:spPr>
      </p:pic>
      <p:pic>
        <p:nvPicPr>
          <p:cNvPr name="Picture 21" id="21"/>
          <p:cNvPicPr>
            <a:picLocks noChangeAspect="true"/>
          </p:cNvPicPr>
          <p:nvPr/>
        </p:nvPicPr>
        <p:blipFill>
          <a:blip r:embed="rId19"/>
          <a:srcRect l="0" t="0" r="0" b="0"/>
          <a:stretch>
            <a:fillRect/>
          </a:stretch>
        </p:blipFill>
        <p:spPr>
          <a:xfrm flipH="false" flipV="false" rot="0">
            <a:off x="14760847" y="8018330"/>
            <a:ext cx="2068209" cy="804016"/>
          </a:xfrm>
          <a:prstGeom prst="rect">
            <a:avLst/>
          </a:prstGeom>
        </p:spPr>
      </p:pic>
      <p:pic>
        <p:nvPicPr>
          <p:cNvPr name="Picture 22" id="22"/>
          <p:cNvPicPr>
            <a:picLocks noChangeAspect="true"/>
          </p:cNvPicPr>
          <p:nvPr/>
        </p:nvPicPr>
        <p:blipFill>
          <a:blip r:embed="rId20"/>
          <a:srcRect l="0" t="0" r="0" b="0"/>
          <a:stretch>
            <a:fillRect/>
          </a:stretch>
        </p:blipFill>
        <p:spPr>
          <a:xfrm flipH="false" flipV="false" rot="0">
            <a:off x="12455617" y="7270978"/>
            <a:ext cx="1546923" cy="1551368"/>
          </a:xfrm>
          <a:prstGeom prst="rect">
            <a:avLst/>
          </a:prstGeom>
        </p:spPr>
      </p:pic>
      <p:grpSp>
        <p:nvGrpSpPr>
          <p:cNvPr name="Group 23" id="23"/>
          <p:cNvGrpSpPr/>
          <p:nvPr/>
        </p:nvGrpSpPr>
        <p:grpSpPr>
          <a:xfrm rot="0">
            <a:off x="1028700" y="3934898"/>
            <a:ext cx="4688394" cy="2417204"/>
            <a:chOff x="0" y="0"/>
            <a:chExt cx="6251193" cy="3222939"/>
          </a:xfrm>
        </p:grpSpPr>
        <p:sp>
          <p:nvSpPr>
            <p:cNvPr name="TextBox 24" id="24"/>
            <p:cNvSpPr txBox="true"/>
            <p:nvPr/>
          </p:nvSpPr>
          <p:spPr>
            <a:xfrm rot="0">
              <a:off x="0" y="1582311"/>
              <a:ext cx="5707801" cy="1196975"/>
            </a:xfrm>
            <a:prstGeom prst="rect">
              <a:avLst/>
            </a:prstGeom>
          </p:spPr>
          <p:txBody>
            <a:bodyPr anchor="t" rtlCol="false" tIns="0" lIns="0" bIns="0" rIns="0">
              <a:spAutoFit/>
            </a:bodyPr>
            <a:lstStyle/>
            <a:p>
              <a:pPr>
                <a:lnSpc>
                  <a:spcPts val="2415"/>
                </a:lnSpc>
              </a:pPr>
              <a:r>
                <a:rPr lang="en-US" sz="1725">
                  <a:solidFill>
                    <a:srgbClr val="0E2C4B"/>
                  </a:solidFill>
                  <a:latin typeface="Muli Regular"/>
                </a:rPr>
                <a:t>Hãy sử dụng những biểu tượng cũng như hình minh họa miễn phí và có thể thay màu này trong thiết kế Canva của bạn</a:t>
              </a:r>
            </a:p>
          </p:txBody>
        </p:sp>
        <p:sp>
          <p:nvSpPr>
            <p:cNvPr name="TextBox 25" id="25"/>
            <p:cNvSpPr txBox="true"/>
            <p:nvPr/>
          </p:nvSpPr>
          <p:spPr>
            <a:xfrm rot="0">
              <a:off x="0" y="219075"/>
              <a:ext cx="6251193" cy="568325"/>
            </a:xfrm>
            <a:prstGeom prst="rect">
              <a:avLst/>
            </a:prstGeom>
          </p:spPr>
          <p:txBody>
            <a:bodyPr anchor="t" rtlCol="false" tIns="0" lIns="0" bIns="0" rIns="0">
              <a:spAutoFit/>
            </a:bodyPr>
            <a:lstStyle/>
            <a:p>
              <a:pPr>
                <a:lnSpc>
                  <a:spcPts val="3300"/>
                </a:lnSpc>
              </a:pPr>
              <a:r>
                <a:rPr lang="en-US" sz="2750">
                  <a:solidFill>
                    <a:srgbClr val="0E2C4B"/>
                  </a:solidFill>
                  <a:latin typeface="Muli Bold Bold"/>
                </a:rPr>
                <a:t>Nguồn tài nguyên miễn phí</a:t>
              </a:r>
            </a:p>
          </p:txBody>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8577180" y="236488"/>
            <a:ext cx="9381148" cy="9814023"/>
            <a:chOff x="0" y="0"/>
            <a:chExt cx="7504918" cy="7851218"/>
          </a:xfrm>
        </p:grpSpPr>
        <p:sp>
          <p:nvSpPr>
            <p:cNvPr name="Freeform 3" id="3"/>
            <p:cNvSpPr/>
            <p:nvPr/>
          </p:nvSpPr>
          <p:spPr>
            <a:xfrm>
              <a:off x="0" y="0"/>
              <a:ext cx="7504919" cy="7851218"/>
            </a:xfrm>
            <a:custGeom>
              <a:avLst/>
              <a:gdLst/>
              <a:ahLst/>
              <a:cxnLst/>
              <a:rect r="r" b="b" t="t" l="l"/>
              <a:pathLst>
                <a:path h="7851218" w="7504919">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9"/>
                    <a:pt x="7449038" y="7851218"/>
                    <a:pt x="7380459" y="7851218"/>
                  </a:cubicBezTo>
                  <a:close/>
                </a:path>
              </a:pathLst>
            </a:custGeom>
            <a:solidFill>
              <a:srgbClr val="FFFFFF"/>
            </a:solidFill>
          </p:spPr>
        </p:sp>
      </p:grpSp>
      <p:grpSp>
        <p:nvGrpSpPr>
          <p:cNvPr name="Group 4" id="4"/>
          <p:cNvGrpSpPr/>
          <p:nvPr/>
        </p:nvGrpSpPr>
        <p:grpSpPr>
          <a:xfrm rot="0">
            <a:off x="9619273" y="1501563"/>
            <a:ext cx="7640027" cy="7283873"/>
            <a:chOff x="0" y="0"/>
            <a:chExt cx="10186702" cy="9711831"/>
          </a:xfrm>
        </p:grpSpPr>
        <p:sp>
          <p:nvSpPr>
            <p:cNvPr name="AutoShape 5" id="5"/>
            <p:cNvSpPr/>
            <p:nvPr/>
          </p:nvSpPr>
          <p:spPr>
            <a:xfrm rot="0">
              <a:off x="2532" y="1113649"/>
              <a:ext cx="10184170" cy="0"/>
            </a:xfrm>
            <a:prstGeom prst="line">
              <a:avLst/>
            </a:prstGeom>
            <a:ln cap="rnd" w="101600">
              <a:solidFill>
                <a:srgbClr val="F2F3F4"/>
              </a:solidFill>
              <a:prstDash val="solid"/>
              <a:headEnd type="none" len="sm" w="sm"/>
              <a:tailEnd type="none" len="sm" w="sm"/>
            </a:ln>
          </p:spPr>
        </p:sp>
        <p:sp>
          <p:nvSpPr>
            <p:cNvPr name="AutoShape 6" id="6"/>
            <p:cNvSpPr/>
            <p:nvPr/>
          </p:nvSpPr>
          <p:spPr>
            <a:xfrm rot="0">
              <a:off x="2532" y="2959382"/>
              <a:ext cx="10184170" cy="0"/>
            </a:xfrm>
            <a:prstGeom prst="line">
              <a:avLst/>
            </a:prstGeom>
            <a:ln cap="rnd" w="101600">
              <a:solidFill>
                <a:srgbClr val="F2F3F4"/>
              </a:solidFill>
              <a:prstDash val="solid"/>
              <a:headEnd type="none" len="sm" w="sm"/>
              <a:tailEnd type="none" len="sm" w="sm"/>
            </a:ln>
          </p:spPr>
        </p:sp>
        <p:sp>
          <p:nvSpPr>
            <p:cNvPr name="AutoShape 7" id="7"/>
            <p:cNvSpPr/>
            <p:nvPr/>
          </p:nvSpPr>
          <p:spPr>
            <a:xfrm rot="0">
              <a:off x="2532" y="4805116"/>
              <a:ext cx="10184170" cy="0"/>
            </a:xfrm>
            <a:prstGeom prst="line">
              <a:avLst/>
            </a:prstGeom>
            <a:ln cap="rnd" w="101600">
              <a:solidFill>
                <a:srgbClr val="F2F3F4"/>
              </a:solidFill>
              <a:prstDash val="solid"/>
              <a:headEnd type="none" len="sm" w="sm"/>
              <a:tailEnd type="none" len="sm" w="sm"/>
            </a:ln>
          </p:spPr>
        </p:sp>
        <p:sp>
          <p:nvSpPr>
            <p:cNvPr name="AutoShape 8" id="8"/>
            <p:cNvSpPr/>
            <p:nvPr/>
          </p:nvSpPr>
          <p:spPr>
            <a:xfrm rot="0">
              <a:off x="0" y="6650849"/>
              <a:ext cx="10186702" cy="0"/>
            </a:xfrm>
            <a:prstGeom prst="line">
              <a:avLst/>
            </a:prstGeom>
            <a:ln cap="rnd" w="101600">
              <a:solidFill>
                <a:srgbClr val="F2F3F4"/>
              </a:solidFill>
              <a:prstDash val="solid"/>
              <a:headEnd type="none" len="sm" w="sm"/>
              <a:tailEnd type="none" len="sm" w="sm"/>
            </a:ln>
          </p:spPr>
        </p:sp>
        <p:sp>
          <p:nvSpPr>
            <p:cNvPr name="AutoShape 9" id="9"/>
            <p:cNvSpPr/>
            <p:nvPr/>
          </p:nvSpPr>
          <p:spPr>
            <a:xfrm rot="0">
              <a:off x="308" y="8496582"/>
              <a:ext cx="10186394" cy="0"/>
            </a:xfrm>
            <a:prstGeom prst="line">
              <a:avLst/>
            </a:prstGeom>
            <a:ln cap="rnd" w="101600">
              <a:solidFill>
                <a:srgbClr val="F2F3F4"/>
              </a:solidFill>
              <a:prstDash val="solid"/>
              <a:headEnd type="none" len="sm" w="sm"/>
              <a:tailEnd type="none" len="sm" w="sm"/>
            </a:ln>
          </p:spPr>
        </p:sp>
        <p:sp>
          <p:nvSpPr>
            <p:cNvPr name="TextBox 10" id="10"/>
            <p:cNvSpPr txBox="true"/>
            <p:nvPr/>
          </p:nvSpPr>
          <p:spPr>
            <a:xfrm rot="0">
              <a:off x="2532" y="-47625"/>
              <a:ext cx="9147738" cy="53530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Công nghệ ảnh hưởng đến các công ty ra sao</a:t>
              </a:r>
            </a:p>
          </p:txBody>
        </p:sp>
        <p:sp>
          <p:nvSpPr>
            <p:cNvPr name="TextBox 11" id="11"/>
            <p:cNvSpPr txBox="true"/>
            <p:nvPr/>
          </p:nvSpPr>
          <p:spPr>
            <a:xfrm rot="0">
              <a:off x="2532" y="1798108"/>
              <a:ext cx="9147738" cy="53530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Dễ dàng xây dựng đội ngũ làm việc từ xa</a:t>
              </a:r>
            </a:p>
          </p:txBody>
        </p:sp>
        <p:sp>
          <p:nvSpPr>
            <p:cNvPr name="TextBox 12" id="12"/>
            <p:cNvSpPr txBox="true"/>
            <p:nvPr/>
          </p:nvSpPr>
          <p:spPr>
            <a:xfrm rot="0">
              <a:off x="2532" y="3643842"/>
              <a:ext cx="9147738" cy="53530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Giữ công ty và nhân viên của bạn an toàn</a:t>
              </a:r>
            </a:p>
          </p:txBody>
        </p:sp>
        <p:sp>
          <p:nvSpPr>
            <p:cNvPr name="TextBox 13" id="13"/>
            <p:cNvSpPr txBox="true"/>
            <p:nvPr/>
          </p:nvSpPr>
          <p:spPr>
            <a:xfrm rot="0">
              <a:off x="2532" y="5489575"/>
              <a:ext cx="9147738" cy="53530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Làm việc từ xa có tồn tại được không?</a:t>
              </a:r>
            </a:p>
          </p:txBody>
        </p:sp>
        <p:sp>
          <p:nvSpPr>
            <p:cNvPr name="TextBox 14" id="14"/>
            <p:cNvSpPr txBox="true"/>
            <p:nvPr/>
          </p:nvSpPr>
          <p:spPr>
            <a:xfrm rot="0">
              <a:off x="2532" y="7335308"/>
              <a:ext cx="9147738" cy="53530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Làm việc từ xa có tồn tại được không?</a:t>
              </a:r>
            </a:p>
          </p:txBody>
        </p:sp>
        <p:sp>
          <p:nvSpPr>
            <p:cNvPr name="TextBox 15" id="15"/>
            <p:cNvSpPr txBox="true"/>
            <p:nvPr/>
          </p:nvSpPr>
          <p:spPr>
            <a:xfrm rot="0">
              <a:off x="2532" y="9181042"/>
              <a:ext cx="9147738" cy="53530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Tương lai không gian làm việc công nghệ có gì</a:t>
              </a:r>
            </a:p>
          </p:txBody>
        </p:sp>
      </p:grpSp>
      <p:grpSp>
        <p:nvGrpSpPr>
          <p:cNvPr name="Group 16" id="16"/>
          <p:cNvGrpSpPr/>
          <p:nvPr/>
        </p:nvGrpSpPr>
        <p:grpSpPr>
          <a:xfrm rot="0">
            <a:off x="1028700" y="1249503"/>
            <a:ext cx="6173123" cy="3373297"/>
            <a:chOff x="0" y="0"/>
            <a:chExt cx="8230830" cy="4497730"/>
          </a:xfrm>
        </p:grpSpPr>
        <p:grpSp>
          <p:nvGrpSpPr>
            <p:cNvPr name="Group 17" id="17"/>
            <p:cNvGrpSpPr/>
            <p:nvPr/>
          </p:nvGrpSpPr>
          <p:grpSpPr>
            <a:xfrm rot="0">
              <a:off x="0" y="3397063"/>
              <a:ext cx="6702579" cy="1100667"/>
              <a:chOff x="0" y="0"/>
              <a:chExt cx="4021547" cy="660400"/>
            </a:xfrm>
          </p:grpSpPr>
          <p:sp>
            <p:nvSpPr>
              <p:cNvPr name="Freeform 18" id="18"/>
              <p:cNvSpPr/>
              <p:nvPr/>
            </p:nvSpPr>
            <p:spPr>
              <a:xfrm>
                <a:off x="0" y="0"/>
                <a:ext cx="4021548" cy="660400"/>
              </a:xfrm>
              <a:custGeom>
                <a:avLst/>
                <a:gdLst/>
                <a:ahLst/>
                <a:cxnLst/>
                <a:rect r="r" b="b" t="t" l="l"/>
                <a:pathLst>
                  <a:path h="660400" w="4021548">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sp>
        </p:grpSp>
        <p:sp>
          <p:nvSpPr>
            <p:cNvPr name="TextBox 19" id="19"/>
            <p:cNvSpPr txBox="true"/>
            <p:nvPr/>
          </p:nvSpPr>
          <p:spPr>
            <a:xfrm rot="0">
              <a:off x="0" y="0"/>
              <a:ext cx="8230830" cy="1422400"/>
            </a:xfrm>
            <a:prstGeom prst="rect">
              <a:avLst/>
            </a:prstGeom>
          </p:spPr>
          <p:txBody>
            <a:bodyPr anchor="t" rtlCol="false" tIns="0" lIns="0" bIns="0" rIns="0">
              <a:spAutoFit/>
            </a:bodyPr>
            <a:lstStyle/>
            <a:p>
              <a:pPr>
                <a:lnSpc>
                  <a:spcPts val="8400"/>
                </a:lnSpc>
              </a:pPr>
              <a:r>
                <a:rPr lang="en-US" sz="7000">
                  <a:solidFill>
                    <a:srgbClr val="0E2C4B"/>
                  </a:solidFill>
                  <a:latin typeface="Muli Bold Bold"/>
                </a:rPr>
                <a:t>Mục lục</a:t>
              </a:r>
            </a:p>
          </p:txBody>
        </p:sp>
        <p:sp>
          <p:nvSpPr>
            <p:cNvPr name="TextBox 20" id="20"/>
            <p:cNvSpPr txBox="true"/>
            <p:nvPr/>
          </p:nvSpPr>
          <p:spPr>
            <a:xfrm rot="0">
              <a:off x="693230" y="3632366"/>
              <a:ext cx="5587728" cy="559435"/>
            </a:xfrm>
            <a:prstGeom prst="rect">
              <a:avLst/>
            </a:prstGeom>
          </p:spPr>
          <p:txBody>
            <a:bodyPr anchor="t" rtlCol="false" tIns="0" lIns="0" bIns="0" rIns="0">
              <a:spAutoFit/>
            </a:bodyPr>
            <a:lstStyle/>
            <a:p>
              <a:pPr>
                <a:lnSpc>
                  <a:spcPts val="3360"/>
                </a:lnSpc>
              </a:pPr>
              <a:r>
                <a:rPr lang="en-US" sz="2800">
                  <a:solidFill>
                    <a:srgbClr val="FFFFFF"/>
                  </a:solidFill>
                  <a:latin typeface="Muli Regular Bold"/>
                </a:rPr>
                <a:t>Các Chủ điểm Thảo luận</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76066" y="1747484"/>
            <a:ext cx="7277675" cy="6792031"/>
            <a:chOff x="0" y="0"/>
            <a:chExt cx="9703567" cy="9056042"/>
          </a:xfrm>
        </p:grpSpPr>
        <p:sp>
          <p:nvSpPr>
            <p:cNvPr name="TextBox 3" id="3"/>
            <p:cNvSpPr txBox="true"/>
            <p:nvPr/>
          </p:nvSpPr>
          <p:spPr>
            <a:xfrm rot="0">
              <a:off x="0" y="297180"/>
              <a:ext cx="9703567" cy="2453640"/>
            </a:xfrm>
            <a:prstGeom prst="rect">
              <a:avLst/>
            </a:prstGeom>
          </p:spPr>
          <p:txBody>
            <a:bodyPr anchor="t" rtlCol="false" tIns="0" lIns="0" bIns="0" rIns="0">
              <a:spAutoFit/>
            </a:bodyPr>
            <a:lstStyle/>
            <a:p>
              <a:pPr>
                <a:lnSpc>
                  <a:spcPts val="4830"/>
                </a:lnSpc>
              </a:pPr>
              <a:r>
                <a:rPr lang="en-US" sz="4025">
                  <a:solidFill>
                    <a:srgbClr val="0E2C4B"/>
                  </a:solidFill>
                  <a:latin typeface="Muli Bold Bold"/>
                </a:rPr>
                <a:t>Công nghệ ảnh hưởng đến các công ty trong bất kì ngành nghề nào như thế nào</a:t>
              </a:r>
            </a:p>
          </p:txBody>
        </p:sp>
        <p:sp>
          <p:nvSpPr>
            <p:cNvPr name="TextBox 4" id="4"/>
            <p:cNvSpPr txBox="true"/>
            <p:nvPr/>
          </p:nvSpPr>
          <p:spPr>
            <a:xfrm rot="0">
              <a:off x="0" y="4313862"/>
              <a:ext cx="8956646" cy="4447540"/>
            </a:xfrm>
            <a:prstGeom prst="rect">
              <a:avLst/>
            </a:prstGeom>
          </p:spPr>
          <p:txBody>
            <a:bodyPr anchor="t" rtlCol="false" tIns="0" lIns="0" bIns="0" rIns="0">
              <a:spAutoFit/>
            </a:bodyPr>
            <a:lstStyle/>
            <a:p>
              <a:pPr>
                <a:lnSpc>
                  <a:spcPts val="2940"/>
                </a:lnSpc>
              </a:pPr>
              <a:r>
                <a:rPr lang="en-US" sz="2100">
                  <a:solidFill>
                    <a:srgbClr val="0E2C4B"/>
                  </a:solidFill>
                  <a:latin typeface="Muli Regular"/>
                </a:rPr>
                <a:t>Dù bạn làm trong ngành giáo dục, y học hay kỹ thuật,</a:t>
              </a:r>
            </a:p>
            <a:p>
              <a:pPr>
                <a:lnSpc>
                  <a:spcPts val="2940"/>
                </a:lnSpc>
              </a:pPr>
              <a:r>
                <a:rPr lang="en-US" sz="2100">
                  <a:solidFill>
                    <a:srgbClr val="0E2C4B"/>
                  </a:solidFill>
                  <a:latin typeface="Muli Regular"/>
                </a:rPr>
                <a:t>cách bạn làm việc đều bị ảnh hưởng rất nhiều bởi những tiến bộ công nghệ, bao gồm máy tính mới,</a:t>
              </a:r>
            </a:p>
            <a:p>
              <a:pPr>
                <a:lnSpc>
                  <a:spcPts val="2940"/>
                </a:lnSpc>
              </a:pPr>
              <a:r>
                <a:rPr lang="en-US" sz="2100">
                  <a:solidFill>
                    <a:srgbClr val="0E2C4B"/>
                  </a:solidFill>
                  <a:latin typeface="Muli Regular"/>
                </a:rPr>
                <a:t>phần mềm dữ liệu và vô vàn công cụ mà con người không có cơ hội tiếp cận trong nhiều thập kỷ trước. Từ cách bạn giải quyết công việc cho đến cách bạn</a:t>
              </a:r>
            </a:p>
            <a:p>
              <a:pPr>
                <a:lnSpc>
                  <a:spcPts val="2940"/>
                </a:lnSpc>
              </a:pPr>
              <a:r>
                <a:rPr lang="en-US" sz="2100">
                  <a:solidFill>
                    <a:srgbClr val="0E2C4B"/>
                  </a:solidFill>
                  <a:latin typeface="Muli Regular"/>
                </a:rPr>
                <a:t>giao tiếp với đồng nghiệp, công nghệ đã tạo ra những làn sóng thay đổi mang lại lợi ích cho các công ty trong mọi ngành nghề.</a:t>
              </a:r>
            </a:p>
          </p:txBody>
        </p:sp>
      </p:grpSp>
      <p:grpSp>
        <p:nvGrpSpPr>
          <p:cNvPr name="Group 5" id="5"/>
          <p:cNvGrpSpPr/>
          <p:nvPr/>
        </p:nvGrpSpPr>
        <p:grpSpPr>
          <a:xfrm rot="0">
            <a:off x="1028700" y="1747484"/>
            <a:ext cx="7549245" cy="7148517"/>
            <a:chOff x="0" y="0"/>
            <a:chExt cx="10065660" cy="9531355"/>
          </a:xfrm>
        </p:grpSpPr>
        <p:grpSp>
          <p:nvGrpSpPr>
            <p:cNvPr name="Group 6" id="6"/>
            <p:cNvGrpSpPr/>
            <p:nvPr/>
          </p:nvGrpSpPr>
          <p:grpSpPr>
            <a:xfrm rot="0">
              <a:off x="762346" y="0"/>
              <a:ext cx="9303314" cy="9303314"/>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EBE7"/>
              </a:solidFill>
            </p:spPr>
          </p:sp>
        </p:grpSp>
        <p:pic>
          <p:nvPicPr>
            <p:cNvPr name="Picture 8" id="8"/>
            <p:cNvPicPr>
              <a:picLocks noChangeAspect="true"/>
            </p:cNvPicPr>
            <p:nvPr/>
          </p:nvPicPr>
          <p:blipFill>
            <a:blip r:embed="rId2">
              <a:alphaModFix amt="51000"/>
            </a:blip>
            <a:srcRect l="0" t="0" r="0" b="0"/>
            <a:stretch>
              <a:fillRect/>
            </a:stretch>
          </p:blipFill>
          <p:spPr>
            <a:xfrm flipH="false" flipV="false" rot="0">
              <a:off x="0" y="6584578"/>
              <a:ext cx="8490115" cy="2946777"/>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0" y="1360379"/>
              <a:ext cx="8577310" cy="7805352"/>
            </a:xfrm>
            <a:prstGeom prst="rect">
              <a:avLst/>
            </a:prstGeom>
          </p:spPr>
        </p:pic>
      </p:grpSp>
    </p:spTree>
  </p:cSld>
  <p:clrMapOvr>
    <a:masterClrMapping/>
  </p:clrMapOvr>
</p:sld>
</file>

<file path=ppt/slides/slide4.xml><?xml version="1.0" encoding="utf-8"?>
<p:sld xmlns:p="http://schemas.openxmlformats.org/presentationml/2006/main" xmlns:a="http://schemas.openxmlformats.org/drawingml/2006/main">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9299575" y="236488"/>
            <a:ext cx="8674628" cy="9814023"/>
            <a:chOff x="0" y="0"/>
            <a:chExt cx="6939702" cy="7851218"/>
          </a:xfrm>
        </p:grpSpPr>
        <p:sp>
          <p:nvSpPr>
            <p:cNvPr name="Freeform 3" id="3"/>
            <p:cNvSpPr/>
            <p:nvPr/>
          </p:nvSpPr>
          <p:spPr>
            <a:xfrm>
              <a:off x="0" y="0"/>
              <a:ext cx="6939702" cy="7851218"/>
            </a:xfrm>
            <a:custGeom>
              <a:avLst/>
              <a:gdLst/>
              <a:ahLst/>
              <a:cxnLst/>
              <a:rect r="r" b="b" t="t" l="l"/>
              <a:pathLst>
                <a:path h="7851218" w="6939702">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2" y="55880"/>
                    <a:pt x="6939702" y="124460"/>
                  </a:cubicBezTo>
                  <a:lnTo>
                    <a:pt x="6939702" y="7726759"/>
                  </a:lnTo>
                  <a:cubicBezTo>
                    <a:pt x="6939702" y="7795339"/>
                    <a:pt x="6883822" y="7851218"/>
                    <a:pt x="6815242" y="7851218"/>
                  </a:cubicBezTo>
                  <a:close/>
                </a:path>
              </a:pathLst>
            </a:custGeom>
            <a:solidFill>
              <a:srgbClr val="FFFFFF"/>
            </a:solidFill>
          </p:spPr>
        </p:sp>
      </p:grpSp>
      <p:grpSp>
        <p:nvGrpSpPr>
          <p:cNvPr name="Group 4" id="4"/>
          <p:cNvGrpSpPr/>
          <p:nvPr/>
        </p:nvGrpSpPr>
        <p:grpSpPr>
          <a:xfrm rot="0">
            <a:off x="313797" y="236488"/>
            <a:ext cx="8674628" cy="9814023"/>
            <a:chOff x="0" y="0"/>
            <a:chExt cx="6939702" cy="7851218"/>
          </a:xfrm>
        </p:grpSpPr>
        <p:sp>
          <p:nvSpPr>
            <p:cNvPr name="Freeform 5" id="5"/>
            <p:cNvSpPr/>
            <p:nvPr/>
          </p:nvSpPr>
          <p:spPr>
            <a:xfrm>
              <a:off x="0" y="0"/>
              <a:ext cx="6939702" cy="7851218"/>
            </a:xfrm>
            <a:custGeom>
              <a:avLst/>
              <a:gdLst/>
              <a:ahLst/>
              <a:cxnLst/>
              <a:rect r="r" b="b" t="t" l="l"/>
              <a:pathLst>
                <a:path h="7851218" w="6939702">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2" y="55880"/>
                    <a:pt x="6939702" y="124460"/>
                  </a:cubicBezTo>
                  <a:lnTo>
                    <a:pt x="6939702" y="7726759"/>
                  </a:lnTo>
                  <a:cubicBezTo>
                    <a:pt x="6939702" y="7795339"/>
                    <a:pt x="6883822" y="7851218"/>
                    <a:pt x="6815242" y="7851218"/>
                  </a:cubicBezTo>
                  <a:close/>
                </a:path>
              </a:pathLst>
            </a:custGeom>
            <a:solidFill>
              <a:srgbClr val="FFFFFF"/>
            </a:solidFill>
          </p:spPr>
        </p:sp>
      </p:grpSp>
      <p:sp>
        <p:nvSpPr>
          <p:cNvPr name="TextBox 6" id="6"/>
          <p:cNvSpPr txBox="true"/>
          <p:nvPr/>
        </p:nvSpPr>
        <p:spPr>
          <a:xfrm rot="0">
            <a:off x="1405191" y="1614354"/>
            <a:ext cx="6411925" cy="2286000"/>
          </a:xfrm>
          <a:prstGeom prst="rect">
            <a:avLst/>
          </a:prstGeom>
        </p:spPr>
        <p:txBody>
          <a:bodyPr anchor="t" rtlCol="false" tIns="0" lIns="0" bIns="0" rIns="0">
            <a:spAutoFit/>
          </a:bodyPr>
          <a:lstStyle/>
          <a:p>
            <a:pPr>
              <a:lnSpc>
                <a:spcPts val="6000"/>
              </a:lnSpc>
            </a:pPr>
            <a:r>
              <a:rPr lang="en-US" sz="5000">
                <a:solidFill>
                  <a:srgbClr val="0E2C4B"/>
                </a:solidFill>
                <a:latin typeface="Muli Bold Bold"/>
              </a:rPr>
              <a:t>Cách con người</a:t>
            </a:r>
          </a:p>
          <a:p>
            <a:pPr>
              <a:lnSpc>
                <a:spcPts val="6000"/>
              </a:lnSpc>
            </a:pPr>
            <a:r>
              <a:rPr lang="en-US" sz="5000">
                <a:solidFill>
                  <a:srgbClr val="0E2C4B"/>
                </a:solidFill>
                <a:latin typeface="Muli Bold Bold"/>
              </a:rPr>
              <a:t>làm việc trước khi</a:t>
            </a:r>
          </a:p>
          <a:p>
            <a:pPr>
              <a:lnSpc>
                <a:spcPts val="6000"/>
              </a:lnSpc>
            </a:pPr>
            <a:r>
              <a:rPr lang="en-US" sz="5000">
                <a:solidFill>
                  <a:srgbClr val="0E2C4B"/>
                </a:solidFill>
                <a:latin typeface="Muli Bold Bold"/>
              </a:rPr>
              <a:t>có công nghệ</a:t>
            </a:r>
          </a:p>
        </p:txBody>
      </p:sp>
      <p:sp>
        <p:nvSpPr>
          <p:cNvPr name="TextBox 7" id="7"/>
          <p:cNvSpPr txBox="true"/>
          <p:nvPr/>
        </p:nvSpPr>
        <p:spPr>
          <a:xfrm rot="0">
            <a:off x="10430926" y="1614354"/>
            <a:ext cx="6411925" cy="2286000"/>
          </a:xfrm>
          <a:prstGeom prst="rect">
            <a:avLst/>
          </a:prstGeom>
        </p:spPr>
        <p:txBody>
          <a:bodyPr anchor="t" rtlCol="false" tIns="0" lIns="0" bIns="0" rIns="0">
            <a:spAutoFit/>
          </a:bodyPr>
          <a:lstStyle/>
          <a:p>
            <a:pPr>
              <a:lnSpc>
                <a:spcPts val="6000"/>
              </a:lnSpc>
            </a:pPr>
            <a:r>
              <a:rPr lang="en-US" sz="5000">
                <a:solidFill>
                  <a:srgbClr val="0E2C4B"/>
                </a:solidFill>
                <a:latin typeface="Muli Bold Bold"/>
              </a:rPr>
              <a:t>Cách con người</a:t>
            </a:r>
          </a:p>
          <a:p>
            <a:pPr>
              <a:lnSpc>
                <a:spcPts val="6000"/>
              </a:lnSpc>
            </a:pPr>
            <a:r>
              <a:rPr lang="en-US" sz="5000">
                <a:solidFill>
                  <a:srgbClr val="0E2C4B"/>
                </a:solidFill>
                <a:latin typeface="Muli Bold Bold"/>
              </a:rPr>
              <a:t>làm việc sau khi</a:t>
            </a:r>
          </a:p>
          <a:p>
            <a:pPr>
              <a:lnSpc>
                <a:spcPts val="6000"/>
              </a:lnSpc>
            </a:pPr>
            <a:r>
              <a:rPr lang="en-US" sz="5000">
                <a:solidFill>
                  <a:srgbClr val="0E2C4B"/>
                </a:solidFill>
                <a:latin typeface="Muli Bold Bold"/>
              </a:rPr>
              <a:t>có công nghệ</a:t>
            </a:r>
          </a:p>
        </p:txBody>
      </p:sp>
      <p:sp>
        <p:nvSpPr>
          <p:cNvPr name="AutoShape 8" id="8"/>
          <p:cNvSpPr/>
          <p:nvPr/>
        </p:nvSpPr>
        <p:spPr>
          <a:xfrm rot="0">
            <a:off x="313797" y="4232757"/>
            <a:ext cx="8674628" cy="0"/>
          </a:xfrm>
          <a:prstGeom prst="line">
            <a:avLst/>
          </a:prstGeom>
          <a:ln cap="flat" w="76200">
            <a:solidFill>
              <a:srgbClr val="F2F3F4"/>
            </a:solidFill>
            <a:prstDash val="solid"/>
            <a:headEnd type="none" len="sm" w="sm"/>
            <a:tailEnd type="none" len="sm" w="sm"/>
          </a:ln>
        </p:spPr>
      </p:sp>
      <p:sp>
        <p:nvSpPr>
          <p:cNvPr name="TextBox 9" id="9"/>
          <p:cNvSpPr txBox="true"/>
          <p:nvPr/>
        </p:nvSpPr>
        <p:spPr>
          <a:xfrm rot="0">
            <a:off x="1405191" y="5588254"/>
            <a:ext cx="6411925" cy="2270760"/>
          </a:xfrm>
          <a:prstGeom prst="rect">
            <a:avLst/>
          </a:prstGeom>
        </p:spPr>
        <p:txBody>
          <a:bodyPr anchor="t" rtlCol="false" tIns="0" lIns="0" bIns="0" rIns="0">
            <a:spAutoFit/>
          </a:bodyPr>
          <a:lstStyle/>
          <a:p>
            <a:pPr marL="518160" indent="-259080" lvl="1">
              <a:lnSpc>
                <a:spcPts val="3600"/>
              </a:lnSpc>
              <a:buFont typeface="Arial"/>
              <a:buChar char="•"/>
            </a:pPr>
            <a:r>
              <a:rPr lang="en-US" sz="2400">
                <a:solidFill>
                  <a:srgbClr val="0E2C4B"/>
                </a:solidFill>
                <a:latin typeface="Muli Regular"/>
              </a:rPr>
              <a:t>Cần nhiều thời gian hơn cho từng     nhiệm vụ cá nhân.</a:t>
            </a:r>
          </a:p>
          <a:p>
            <a:pPr marL="518160" indent="-259080" lvl="1">
              <a:lnSpc>
                <a:spcPts val="3600"/>
              </a:lnSpc>
              <a:buFont typeface="Arial"/>
              <a:buChar char="•"/>
            </a:pPr>
            <a:r>
              <a:rPr lang="en-US" sz="2400">
                <a:solidFill>
                  <a:srgbClr val="0E2C4B"/>
                </a:solidFill>
                <a:latin typeface="Muli Regular"/>
              </a:rPr>
              <a:t>Giao tiếp phức tạp và buồn tẻ hơn.</a:t>
            </a:r>
          </a:p>
          <a:p>
            <a:pPr marL="518160" indent="-259080" lvl="1">
              <a:lnSpc>
                <a:spcPts val="3600"/>
              </a:lnSpc>
              <a:buFont typeface="Arial"/>
              <a:buChar char="•"/>
            </a:pPr>
            <a:r>
              <a:rPr lang="en-US" sz="2400">
                <a:solidFill>
                  <a:srgbClr val="0E2C4B"/>
                </a:solidFill>
                <a:latin typeface="Muli Regular"/>
              </a:rPr>
              <a:t>Quản lý dữ liệu thủ công và liên quan rất nhiều đến giấy tờ.</a:t>
            </a:r>
          </a:p>
        </p:txBody>
      </p:sp>
      <p:sp>
        <p:nvSpPr>
          <p:cNvPr name="AutoShape 10" id="10"/>
          <p:cNvSpPr/>
          <p:nvPr/>
        </p:nvSpPr>
        <p:spPr>
          <a:xfrm rot="0">
            <a:off x="9299575" y="4232757"/>
            <a:ext cx="8674628" cy="0"/>
          </a:xfrm>
          <a:prstGeom prst="line">
            <a:avLst/>
          </a:prstGeom>
          <a:ln cap="flat" w="76200">
            <a:solidFill>
              <a:srgbClr val="F2F3F4"/>
            </a:solidFill>
            <a:prstDash val="solid"/>
            <a:headEnd type="none" len="sm" w="sm"/>
            <a:tailEnd type="none" len="sm" w="sm"/>
          </a:ln>
        </p:spPr>
      </p:sp>
      <p:sp>
        <p:nvSpPr>
          <p:cNvPr name="TextBox 11" id="11"/>
          <p:cNvSpPr txBox="true"/>
          <p:nvPr/>
        </p:nvSpPr>
        <p:spPr>
          <a:xfrm rot="0">
            <a:off x="10390969" y="5588254"/>
            <a:ext cx="6411925" cy="3185160"/>
          </a:xfrm>
          <a:prstGeom prst="rect">
            <a:avLst/>
          </a:prstGeom>
        </p:spPr>
        <p:txBody>
          <a:bodyPr anchor="t" rtlCol="false" tIns="0" lIns="0" bIns="0" rIns="0">
            <a:spAutoFit/>
          </a:bodyPr>
          <a:lstStyle/>
          <a:p>
            <a:pPr marL="518160" indent="-259080" lvl="1">
              <a:lnSpc>
                <a:spcPts val="3600"/>
              </a:lnSpc>
              <a:buFont typeface="Arial"/>
              <a:buChar char="•"/>
            </a:pPr>
            <a:r>
              <a:rPr lang="en-US" sz="2400">
                <a:solidFill>
                  <a:srgbClr val="0E2C4B"/>
                </a:solidFill>
                <a:latin typeface="Muli Regular"/>
              </a:rPr>
              <a:t>Những công cụ mới cho phép hoàn thành công việc nhanh và dễ dàng hơn.</a:t>
            </a:r>
          </a:p>
          <a:p>
            <a:pPr marL="518160" indent="-259080" lvl="1">
              <a:lnSpc>
                <a:spcPts val="3600"/>
              </a:lnSpc>
              <a:buFont typeface="Arial"/>
              <a:buChar char="•"/>
            </a:pPr>
            <a:r>
              <a:rPr lang="en-US" sz="2400">
                <a:solidFill>
                  <a:srgbClr val="0E2C4B"/>
                </a:solidFill>
                <a:latin typeface="Muli Regular"/>
              </a:rPr>
              <a:t>Giao tiếp với đồng nghiệp, bất kể họ ở đâu trên thế giới, cực kỳ nhanh chóng và thuận tiện.</a:t>
            </a:r>
          </a:p>
          <a:p>
            <a:pPr marL="518160" indent="-259080" lvl="1">
              <a:lnSpc>
                <a:spcPts val="3600"/>
              </a:lnSpc>
              <a:buFont typeface="Arial"/>
              <a:buChar char="•"/>
            </a:pPr>
            <a:r>
              <a:rPr lang="en-US" sz="2400">
                <a:solidFill>
                  <a:srgbClr val="0E2C4B"/>
                </a:solidFill>
                <a:latin typeface="Muli Regular"/>
              </a:rPr>
              <a:t>Mọi thứ đều là kỹ thuật số và được lưu, chỉnh sửa hoặc theo dõi dễ dàng hơn.</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300016" y="4009461"/>
            <a:ext cx="5972525" cy="2877346"/>
            <a:chOff x="0" y="0"/>
            <a:chExt cx="4778020" cy="2301877"/>
          </a:xfrm>
        </p:grpSpPr>
        <p:sp>
          <p:nvSpPr>
            <p:cNvPr name="Freeform 3" id="3"/>
            <p:cNvSpPr/>
            <p:nvPr/>
          </p:nvSpPr>
          <p:spPr>
            <a:xfrm>
              <a:off x="0" y="0"/>
              <a:ext cx="4778020" cy="2301877"/>
            </a:xfrm>
            <a:custGeom>
              <a:avLst/>
              <a:gdLst/>
              <a:ahLst/>
              <a:cxnLst/>
              <a:rect r="r" b="b" t="t" l="l"/>
              <a:pathLst>
                <a:path h="2301877" w="4778020">
                  <a:moveTo>
                    <a:pt x="4653560" y="2301877"/>
                  </a:moveTo>
                  <a:lnTo>
                    <a:pt x="124460" y="2301877"/>
                  </a:lnTo>
                  <a:cubicBezTo>
                    <a:pt x="55880" y="2301877"/>
                    <a:pt x="0" y="2245997"/>
                    <a:pt x="0" y="2177417"/>
                  </a:cubicBezTo>
                  <a:lnTo>
                    <a:pt x="0" y="124460"/>
                  </a:lnTo>
                  <a:cubicBezTo>
                    <a:pt x="0" y="55880"/>
                    <a:pt x="55880" y="0"/>
                    <a:pt x="124460" y="0"/>
                  </a:cubicBezTo>
                  <a:lnTo>
                    <a:pt x="4653561" y="0"/>
                  </a:lnTo>
                  <a:cubicBezTo>
                    <a:pt x="4722140" y="0"/>
                    <a:pt x="4778020" y="55880"/>
                    <a:pt x="4778020" y="124460"/>
                  </a:cubicBezTo>
                  <a:lnTo>
                    <a:pt x="4778020" y="2177417"/>
                  </a:lnTo>
                  <a:cubicBezTo>
                    <a:pt x="4778020" y="2245997"/>
                    <a:pt x="4722140" y="2301877"/>
                    <a:pt x="4653561" y="2301877"/>
                  </a:cubicBezTo>
                  <a:close/>
                </a:path>
              </a:pathLst>
            </a:custGeom>
            <a:solidFill>
              <a:srgbClr val="FFFFFF"/>
            </a:solidFill>
          </p:spPr>
        </p:sp>
      </p:grpSp>
      <p:grpSp>
        <p:nvGrpSpPr>
          <p:cNvPr name="Group 4" id="4"/>
          <p:cNvGrpSpPr/>
          <p:nvPr/>
        </p:nvGrpSpPr>
        <p:grpSpPr>
          <a:xfrm rot="0">
            <a:off x="328591" y="7173166"/>
            <a:ext cx="5972525" cy="2877346"/>
            <a:chOff x="0" y="0"/>
            <a:chExt cx="4778020" cy="2301877"/>
          </a:xfrm>
        </p:grpSpPr>
        <p:sp>
          <p:nvSpPr>
            <p:cNvPr name="Freeform 5" id="5"/>
            <p:cNvSpPr/>
            <p:nvPr/>
          </p:nvSpPr>
          <p:spPr>
            <a:xfrm>
              <a:off x="0" y="0"/>
              <a:ext cx="4778020" cy="2301877"/>
            </a:xfrm>
            <a:custGeom>
              <a:avLst/>
              <a:gdLst/>
              <a:ahLst/>
              <a:cxnLst/>
              <a:rect r="r" b="b" t="t" l="l"/>
              <a:pathLst>
                <a:path h="2301877" w="4778020">
                  <a:moveTo>
                    <a:pt x="4653560" y="2301877"/>
                  </a:moveTo>
                  <a:lnTo>
                    <a:pt x="124460" y="2301877"/>
                  </a:lnTo>
                  <a:cubicBezTo>
                    <a:pt x="55880" y="2301877"/>
                    <a:pt x="0" y="2245997"/>
                    <a:pt x="0" y="2177417"/>
                  </a:cubicBezTo>
                  <a:lnTo>
                    <a:pt x="0" y="124460"/>
                  </a:lnTo>
                  <a:cubicBezTo>
                    <a:pt x="0" y="55880"/>
                    <a:pt x="55880" y="0"/>
                    <a:pt x="124460" y="0"/>
                  </a:cubicBezTo>
                  <a:lnTo>
                    <a:pt x="4653561" y="0"/>
                  </a:lnTo>
                  <a:cubicBezTo>
                    <a:pt x="4722140" y="0"/>
                    <a:pt x="4778020" y="55880"/>
                    <a:pt x="4778020" y="124460"/>
                  </a:cubicBezTo>
                  <a:lnTo>
                    <a:pt x="4778020" y="2177417"/>
                  </a:lnTo>
                  <a:cubicBezTo>
                    <a:pt x="4778020" y="2245997"/>
                    <a:pt x="4722140" y="2301877"/>
                    <a:pt x="4653561" y="2301877"/>
                  </a:cubicBezTo>
                  <a:close/>
                </a:path>
              </a:pathLst>
            </a:custGeom>
            <a:solidFill>
              <a:srgbClr val="FFFFFF"/>
            </a:solidFill>
          </p:spPr>
        </p:sp>
      </p:grpSp>
      <p:grpSp>
        <p:nvGrpSpPr>
          <p:cNvPr name="Group 6" id="6"/>
          <p:cNvGrpSpPr/>
          <p:nvPr/>
        </p:nvGrpSpPr>
        <p:grpSpPr>
          <a:xfrm rot="0">
            <a:off x="6539686" y="4009461"/>
            <a:ext cx="5972525" cy="2877346"/>
            <a:chOff x="0" y="0"/>
            <a:chExt cx="4778020" cy="2301877"/>
          </a:xfrm>
        </p:grpSpPr>
        <p:sp>
          <p:nvSpPr>
            <p:cNvPr name="Freeform 7" id="7"/>
            <p:cNvSpPr/>
            <p:nvPr/>
          </p:nvSpPr>
          <p:spPr>
            <a:xfrm>
              <a:off x="0" y="0"/>
              <a:ext cx="4778020" cy="2301877"/>
            </a:xfrm>
            <a:custGeom>
              <a:avLst/>
              <a:gdLst/>
              <a:ahLst/>
              <a:cxnLst/>
              <a:rect r="r" b="b" t="t" l="l"/>
              <a:pathLst>
                <a:path h="2301877" w="4778020">
                  <a:moveTo>
                    <a:pt x="4653560" y="2301877"/>
                  </a:moveTo>
                  <a:lnTo>
                    <a:pt x="124460" y="2301877"/>
                  </a:lnTo>
                  <a:cubicBezTo>
                    <a:pt x="55880" y="2301877"/>
                    <a:pt x="0" y="2245997"/>
                    <a:pt x="0" y="2177417"/>
                  </a:cubicBezTo>
                  <a:lnTo>
                    <a:pt x="0" y="124460"/>
                  </a:lnTo>
                  <a:cubicBezTo>
                    <a:pt x="0" y="55880"/>
                    <a:pt x="55880" y="0"/>
                    <a:pt x="124460" y="0"/>
                  </a:cubicBezTo>
                  <a:lnTo>
                    <a:pt x="4653561" y="0"/>
                  </a:lnTo>
                  <a:cubicBezTo>
                    <a:pt x="4722140" y="0"/>
                    <a:pt x="4778020" y="55880"/>
                    <a:pt x="4778020" y="124460"/>
                  </a:cubicBezTo>
                  <a:lnTo>
                    <a:pt x="4778020" y="2177417"/>
                  </a:lnTo>
                  <a:cubicBezTo>
                    <a:pt x="4778020" y="2245997"/>
                    <a:pt x="4722140" y="2301877"/>
                    <a:pt x="4653561" y="2301877"/>
                  </a:cubicBezTo>
                  <a:close/>
                </a:path>
              </a:pathLst>
            </a:custGeom>
            <a:solidFill>
              <a:srgbClr val="FFFFFF"/>
            </a:solidFill>
          </p:spPr>
        </p:sp>
      </p:grpSp>
      <p:grpSp>
        <p:nvGrpSpPr>
          <p:cNvPr name="Group 8" id="8"/>
          <p:cNvGrpSpPr/>
          <p:nvPr/>
        </p:nvGrpSpPr>
        <p:grpSpPr>
          <a:xfrm rot="0">
            <a:off x="6539686" y="7173166"/>
            <a:ext cx="5972525" cy="2877346"/>
            <a:chOff x="0" y="0"/>
            <a:chExt cx="4778020" cy="2301877"/>
          </a:xfrm>
        </p:grpSpPr>
        <p:sp>
          <p:nvSpPr>
            <p:cNvPr name="Freeform 9" id="9"/>
            <p:cNvSpPr/>
            <p:nvPr/>
          </p:nvSpPr>
          <p:spPr>
            <a:xfrm>
              <a:off x="0" y="0"/>
              <a:ext cx="4778020" cy="2301877"/>
            </a:xfrm>
            <a:custGeom>
              <a:avLst/>
              <a:gdLst/>
              <a:ahLst/>
              <a:cxnLst/>
              <a:rect r="r" b="b" t="t" l="l"/>
              <a:pathLst>
                <a:path h="2301877" w="4778020">
                  <a:moveTo>
                    <a:pt x="4653560" y="2301877"/>
                  </a:moveTo>
                  <a:lnTo>
                    <a:pt x="124460" y="2301877"/>
                  </a:lnTo>
                  <a:cubicBezTo>
                    <a:pt x="55880" y="2301877"/>
                    <a:pt x="0" y="2245997"/>
                    <a:pt x="0" y="2177417"/>
                  </a:cubicBezTo>
                  <a:lnTo>
                    <a:pt x="0" y="124460"/>
                  </a:lnTo>
                  <a:cubicBezTo>
                    <a:pt x="0" y="55880"/>
                    <a:pt x="55880" y="0"/>
                    <a:pt x="124460" y="0"/>
                  </a:cubicBezTo>
                  <a:lnTo>
                    <a:pt x="4653561" y="0"/>
                  </a:lnTo>
                  <a:cubicBezTo>
                    <a:pt x="4722140" y="0"/>
                    <a:pt x="4778020" y="55880"/>
                    <a:pt x="4778020" y="124460"/>
                  </a:cubicBezTo>
                  <a:lnTo>
                    <a:pt x="4778020" y="2177417"/>
                  </a:lnTo>
                  <a:cubicBezTo>
                    <a:pt x="4778020" y="2245997"/>
                    <a:pt x="4722140" y="2301877"/>
                    <a:pt x="4653561" y="2301877"/>
                  </a:cubicBezTo>
                  <a:close/>
                </a:path>
              </a:pathLst>
            </a:custGeom>
            <a:solidFill>
              <a:srgbClr val="FFFFFF"/>
            </a:solidFill>
          </p:spPr>
        </p:sp>
      </p:grpSp>
      <p:grpSp>
        <p:nvGrpSpPr>
          <p:cNvPr name="Group 10" id="10"/>
          <p:cNvGrpSpPr/>
          <p:nvPr/>
        </p:nvGrpSpPr>
        <p:grpSpPr>
          <a:xfrm rot="0">
            <a:off x="12779356" y="4009461"/>
            <a:ext cx="5208628" cy="6041050"/>
            <a:chOff x="0" y="0"/>
            <a:chExt cx="4166903" cy="4832840"/>
          </a:xfrm>
        </p:grpSpPr>
        <p:sp>
          <p:nvSpPr>
            <p:cNvPr name="Freeform 11" id="11"/>
            <p:cNvSpPr/>
            <p:nvPr/>
          </p:nvSpPr>
          <p:spPr>
            <a:xfrm>
              <a:off x="0" y="0"/>
              <a:ext cx="4166903" cy="4832840"/>
            </a:xfrm>
            <a:custGeom>
              <a:avLst/>
              <a:gdLst/>
              <a:ahLst/>
              <a:cxnLst/>
              <a:rect r="r" b="b" t="t" l="l"/>
              <a:pathLst>
                <a:path h="4832840" w="4166903">
                  <a:moveTo>
                    <a:pt x="4042442" y="4832840"/>
                  </a:moveTo>
                  <a:lnTo>
                    <a:pt x="124460" y="4832840"/>
                  </a:lnTo>
                  <a:cubicBezTo>
                    <a:pt x="55880" y="4832840"/>
                    <a:pt x="0" y="4776960"/>
                    <a:pt x="0" y="4708380"/>
                  </a:cubicBezTo>
                  <a:lnTo>
                    <a:pt x="0" y="124460"/>
                  </a:lnTo>
                  <a:cubicBezTo>
                    <a:pt x="0" y="55880"/>
                    <a:pt x="55880" y="0"/>
                    <a:pt x="124460" y="0"/>
                  </a:cubicBezTo>
                  <a:lnTo>
                    <a:pt x="4042443" y="0"/>
                  </a:lnTo>
                  <a:cubicBezTo>
                    <a:pt x="4111023" y="0"/>
                    <a:pt x="4166903" y="55880"/>
                    <a:pt x="4166903" y="124460"/>
                  </a:cubicBezTo>
                  <a:lnTo>
                    <a:pt x="4166903" y="4708380"/>
                  </a:lnTo>
                  <a:cubicBezTo>
                    <a:pt x="4166903" y="4776960"/>
                    <a:pt x="4111023" y="4832840"/>
                    <a:pt x="4042443" y="4832840"/>
                  </a:cubicBezTo>
                  <a:close/>
                </a:path>
              </a:pathLst>
            </a:custGeom>
            <a:solidFill>
              <a:srgbClr val="FFFFFF"/>
            </a:solidFill>
          </p:spPr>
        </p:sp>
      </p:grpSp>
      <p:sp>
        <p:nvSpPr>
          <p:cNvPr name="TextBox 12" id="12"/>
          <p:cNvSpPr txBox="true"/>
          <p:nvPr/>
        </p:nvSpPr>
        <p:spPr>
          <a:xfrm rot="0">
            <a:off x="1028700" y="1028700"/>
            <a:ext cx="11483511" cy="2133600"/>
          </a:xfrm>
          <a:prstGeom prst="rect">
            <a:avLst/>
          </a:prstGeom>
        </p:spPr>
        <p:txBody>
          <a:bodyPr anchor="t" rtlCol="false" tIns="0" lIns="0" bIns="0" rIns="0">
            <a:spAutoFit/>
          </a:bodyPr>
          <a:lstStyle/>
          <a:p>
            <a:pPr>
              <a:lnSpc>
                <a:spcPts val="8400"/>
              </a:lnSpc>
            </a:pPr>
            <a:r>
              <a:rPr lang="en-US" sz="7000">
                <a:solidFill>
                  <a:srgbClr val="0E2C4B"/>
                </a:solidFill>
                <a:latin typeface="Muli Bold Bold"/>
              </a:rPr>
              <a:t>Dễ dàng xây dựng đội ngũ làm việc từ xa</a:t>
            </a:r>
          </a:p>
        </p:txBody>
      </p:sp>
      <p:grpSp>
        <p:nvGrpSpPr>
          <p:cNvPr name="Group 13" id="13"/>
          <p:cNvGrpSpPr/>
          <p:nvPr/>
        </p:nvGrpSpPr>
        <p:grpSpPr>
          <a:xfrm rot="0">
            <a:off x="1028700" y="4430373"/>
            <a:ext cx="4772452" cy="2035523"/>
            <a:chOff x="0" y="0"/>
            <a:chExt cx="6363270" cy="2714031"/>
          </a:xfrm>
        </p:grpSpPr>
        <p:grpSp>
          <p:nvGrpSpPr>
            <p:cNvPr name="Group 14" id="14"/>
            <p:cNvGrpSpPr/>
            <p:nvPr/>
          </p:nvGrpSpPr>
          <p:grpSpPr>
            <a:xfrm rot="0">
              <a:off x="0" y="0"/>
              <a:ext cx="1843010" cy="691386"/>
              <a:chOff x="0" y="0"/>
              <a:chExt cx="1760412" cy="660400"/>
            </a:xfrm>
          </p:grpSpPr>
          <p:sp>
            <p:nvSpPr>
              <p:cNvPr name="Freeform 15" id="15"/>
              <p:cNvSpPr/>
              <p:nvPr/>
            </p:nvSpPr>
            <p:spPr>
              <a:xfrm>
                <a:off x="0" y="0"/>
                <a:ext cx="1760412" cy="660400"/>
              </a:xfrm>
              <a:custGeom>
                <a:avLst/>
                <a:gdLst/>
                <a:ahLst/>
                <a:cxnLst/>
                <a:rect r="r" b="b" t="t" l="l"/>
                <a:pathLst>
                  <a:path h="660400" w="1760412">
                    <a:moveTo>
                      <a:pt x="1635952" y="660400"/>
                    </a:moveTo>
                    <a:lnTo>
                      <a:pt x="124460" y="660400"/>
                    </a:lnTo>
                    <a:cubicBezTo>
                      <a:pt x="55880" y="660400"/>
                      <a:pt x="0" y="604520"/>
                      <a:pt x="0" y="535940"/>
                    </a:cubicBezTo>
                    <a:lnTo>
                      <a:pt x="0" y="124460"/>
                    </a:lnTo>
                    <a:cubicBezTo>
                      <a:pt x="0" y="55880"/>
                      <a:pt x="55880" y="0"/>
                      <a:pt x="124460" y="0"/>
                    </a:cubicBezTo>
                    <a:lnTo>
                      <a:pt x="1635952" y="0"/>
                    </a:lnTo>
                    <a:cubicBezTo>
                      <a:pt x="1704532" y="0"/>
                      <a:pt x="1760412" y="55880"/>
                      <a:pt x="1760412" y="124460"/>
                    </a:cubicBezTo>
                    <a:lnTo>
                      <a:pt x="1760412" y="535940"/>
                    </a:lnTo>
                    <a:cubicBezTo>
                      <a:pt x="1760412" y="604520"/>
                      <a:pt x="1704532" y="660400"/>
                      <a:pt x="1635952" y="660400"/>
                    </a:cubicBezTo>
                    <a:close/>
                  </a:path>
                </a:pathLst>
              </a:custGeom>
              <a:solidFill>
                <a:srgbClr val="EFF9FD"/>
              </a:solidFill>
            </p:spPr>
          </p:sp>
        </p:grpSp>
        <p:sp>
          <p:nvSpPr>
            <p:cNvPr name="TextBox 16" id="16"/>
            <p:cNvSpPr txBox="true"/>
            <p:nvPr/>
          </p:nvSpPr>
          <p:spPr>
            <a:xfrm rot="0">
              <a:off x="204538" y="99101"/>
              <a:ext cx="1433934" cy="454025"/>
            </a:xfrm>
            <a:prstGeom prst="rect">
              <a:avLst/>
            </a:prstGeom>
          </p:spPr>
          <p:txBody>
            <a:bodyPr anchor="t" rtlCol="false" tIns="0" lIns="0" bIns="0" rIns="0">
              <a:spAutoFit/>
            </a:bodyPr>
            <a:lstStyle/>
            <a:p>
              <a:pPr algn="ctr">
                <a:lnSpc>
                  <a:spcPts val="2800"/>
                </a:lnSpc>
              </a:pPr>
              <a:r>
                <a:rPr lang="en-US" sz="2000">
                  <a:solidFill>
                    <a:srgbClr val="0E2C4B"/>
                  </a:solidFill>
                  <a:latin typeface="Muli Bold Bold"/>
                </a:rPr>
                <a:t>BƯỚC 1</a:t>
              </a:r>
            </a:p>
          </p:txBody>
        </p:sp>
        <p:sp>
          <p:nvSpPr>
            <p:cNvPr name="TextBox 17" id="17"/>
            <p:cNvSpPr txBox="true"/>
            <p:nvPr/>
          </p:nvSpPr>
          <p:spPr>
            <a:xfrm rot="0">
              <a:off x="0" y="1763322"/>
              <a:ext cx="6363270" cy="962670"/>
            </a:xfrm>
            <a:prstGeom prst="rect">
              <a:avLst/>
            </a:prstGeom>
          </p:spPr>
          <p:txBody>
            <a:bodyPr anchor="t" rtlCol="false" tIns="0" lIns="0" bIns="0" rIns="0">
              <a:spAutoFit/>
            </a:bodyPr>
            <a:lstStyle/>
            <a:p>
              <a:pPr>
                <a:lnSpc>
                  <a:spcPts val="2940"/>
                </a:lnSpc>
              </a:pPr>
              <a:r>
                <a:rPr lang="en-US" sz="2100">
                  <a:solidFill>
                    <a:srgbClr val="0E2C4B"/>
                  </a:solidFill>
                  <a:latin typeface="Muli Regular"/>
                </a:rPr>
                <a:t>Mọi nhân viên đều phải biết về tất cả các quy tắc.</a:t>
              </a:r>
            </a:p>
          </p:txBody>
        </p:sp>
        <p:sp>
          <p:nvSpPr>
            <p:cNvPr name="TextBox 18" id="18"/>
            <p:cNvSpPr txBox="true"/>
            <p:nvPr/>
          </p:nvSpPr>
          <p:spPr>
            <a:xfrm rot="0">
              <a:off x="0" y="1045162"/>
              <a:ext cx="6363270" cy="535287"/>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Xây dựng hướng dẫn rõ ràng.</a:t>
              </a:r>
            </a:p>
          </p:txBody>
        </p:sp>
      </p:grpSp>
      <p:grpSp>
        <p:nvGrpSpPr>
          <p:cNvPr name="Group 19" id="19"/>
          <p:cNvGrpSpPr/>
          <p:nvPr/>
        </p:nvGrpSpPr>
        <p:grpSpPr>
          <a:xfrm rot="0">
            <a:off x="7139722" y="4430373"/>
            <a:ext cx="4772452" cy="2035523"/>
            <a:chOff x="0" y="0"/>
            <a:chExt cx="6363270" cy="2714031"/>
          </a:xfrm>
        </p:grpSpPr>
        <p:grpSp>
          <p:nvGrpSpPr>
            <p:cNvPr name="Group 20" id="20"/>
            <p:cNvGrpSpPr/>
            <p:nvPr/>
          </p:nvGrpSpPr>
          <p:grpSpPr>
            <a:xfrm rot="0">
              <a:off x="0" y="0"/>
              <a:ext cx="1843010" cy="691386"/>
              <a:chOff x="0" y="0"/>
              <a:chExt cx="1760412" cy="660400"/>
            </a:xfrm>
          </p:grpSpPr>
          <p:sp>
            <p:nvSpPr>
              <p:cNvPr name="Freeform 21" id="21"/>
              <p:cNvSpPr/>
              <p:nvPr/>
            </p:nvSpPr>
            <p:spPr>
              <a:xfrm>
                <a:off x="0" y="0"/>
                <a:ext cx="1760412" cy="660400"/>
              </a:xfrm>
              <a:custGeom>
                <a:avLst/>
                <a:gdLst/>
                <a:ahLst/>
                <a:cxnLst/>
                <a:rect r="r" b="b" t="t" l="l"/>
                <a:pathLst>
                  <a:path h="660400" w="1760412">
                    <a:moveTo>
                      <a:pt x="1635952" y="660400"/>
                    </a:moveTo>
                    <a:lnTo>
                      <a:pt x="124460" y="660400"/>
                    </a:lnTo>
                    <a:cubicBezTo>
                      <a:pt x="55880" y="660400"/>
                      <a:pt x="0" y="604520"/>
                      <a:pt x="0" y="535940"/>
                    </a:cubicBezTo>
                    <a:lnTo>
                      <a:pt x="0" y="124460"/>
                    </a:lnTo>
                    <a:cubicBezTo>
                      <a:pt x="0" y="55880"/>
                      <a:pt x="55880" y="0"/>
                      <a:pt x="124460" y="0"/>
                    </a:cubicBezTo>
                    <a:lnTo>
                      <a:pt x="1635952" y="0"/>
                    </a:lnTo>
                    <a:cubicBezTo>
                      <a:pt x="1704532" y="0"/>
                      <a:pt x="1760412" y="55880"/>
                      <a:pt x="1760412" y="124460"/>
                    </a:cubicBezTo>
                    <a:lnTo>
                      <a:pt x="1760412" y="535940"/>
                    </a:lnTo>
                    <a:cubicBezTo>
                      <a:pt x="1760412" y="604520"/>
                      <a:pt x="1704532" y="660400"/>
                      <a:pt x="1635952" y="660400"/>
                    </a:cubicBezTo>
                    <a:close/>
                  </a:path>
                </a:pathLst>
              </a:custGeom>
              <a:solidFill>
                <a:srgbClr val="EFF9FD"/>
              </a:solidFill>
            </p:spPr>
          </p:sp>
        </p:grpSp>
        <p:sp>
          <p:nvSpPr>
            <p:cNvPr name="TextBox 22" id="22"/>
            <p:cNvSpPr txBox="true"/>
            <p:nvPr/>
          </p:nvSpPr>
          <p:spPr>
            <a:xfrm rot="0">
              <a:off x="204538" y="99101"/>
              <a:ext cx="1433934" cy="454025"/>
            </a:xfrm>
            <a:prstGeom prst="rect">
              <a:avLst/>
            </a:prstGeom>
          </p:spPr>
          <p:txBody>
            <a:bodyPr anchor="t" rtlCol="false" tIns="0" lIns="0" bIns="0" rIns="0">
              <a:spAutoFit/>
            </a:bodyPr>
            <a:lstStyle/>
            <a:p>
              <a:pPr algn="ctr">
                <a:lnSpc>
                  <a:spcPts val="2800"/>
                </a:lnSpc>
              </a:pPr>
              <a:r>
                <a:rPr lang="en-US" sz="2000">
                  <a:solidFill>
                    <a:srgbClr val="0E2C4B"/>
                  </a:solidFill>
                  <a:latin typeface="Muli Bold Bold"/>
                </a:rPr>
                <a:t>BƯỚC 2</a:t>
              </a:r>
            </a:p>
          </p:txBody>
        </p:sp>
        <p:sp>
          <p:nvSpPr>
            <p:cNvPr name="TextBox 23" id="23"/>
            <p:cNvSpPr txBox="true"/>
            <p:nvPr/>
          </p:nvSpPr>
          <p:spPr>
            <a:xfrm rot="0">
              <a:off x="0" y="1763322"/>
              <a:ext cx="6363270" cy="962670"/>
            </a:xfrm>
            <a:prstGeom prst="rect">
              <a:avLst/>
            </a:prstGeom>
          </p:spPr>
          <p:txBody>
            <a:bodyPr anchor="t" rtlCol="false" tIns="0" lIns="0" bIns="0" rIns="0">
              <a:spAutoFit/>
            </a:bodyPr>
            <a:lstStyle/>
            <a:p>
              <a:pPr>
                <a:lnSpc>
                  <a:spcPts val="2940"/>
                </a:lnSpc>
              </a:pPr>
              <a:r>
                <a:rPr lang="en-US" sz="2100">
                  <a:solidFill>
                    <a:srgbClr val="0E2C4B"/>
                  </a:solidFill>
                  <a:latin typeface="Muli Regular"/>
                </a:rPr>
                <a:t>Biết ứng viên nào đáng tin cậy nhất và phù hợp với vị trí đó.</a:t>
              </a:r>
            </a:p>
          </p:txBody>
        </p:sp>
        <p:sp>
          <p:nvSpPr>
            <p:cNvPr name="TextBox 24" id="24"/>
            <p:cNvSpPr txBox="true"/>
            <p:nvPr/>
          </p:nvSpPr>
          <p:spPr>
            <a:xfrm rot="0">
              <a:off x="0" y="1045162"/>
              <a:ext cx="6363270" cy="535287"/>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 Xem xét kỹ lưỡng khi tuyển dụng.</a:t>
              </a:r>
            </a:p>
          </p:txBody>
        </p:sp>
      </p:grpSp>
      <p:grpSp>
        <p:nvGrpSpPr>
          <p:cNvPr name="Group 25" id="25"/>
          <p:cNvGrpSpPr/>
          <p:nvPr/>
        </p:nvGrpSpPr>
        <p:grpSpPr>
          <a:xfrm rot="0">
            <a:off x="1028700" y="7594077"/>
            <a:ext cx="4772452" cy="1666625"/>
            <a:chOff x="0" y="0"/>
            <a:chExt cx="6363270" cy="2222166"/>
          </a:xfrm>
        </p:grpSpPr>
        <p:grpSp>
          <p:nvGrpSpPr>
            <p:cNvPr name="Group 26" id="26"/>
            <p:cNvGrpSpPr/>
            <p:nvPr/>
          </p:nvGrpSpPr>
          <p:grpSpPr>
            <a:xfrm rot="0">
              <a:off x="0" y="0"/>
              <a:ext cx="1843010" cy="691386"/>
              <a:chOff x="0" y="0"/>
              <a:chExt cx="1760412" cy="660400"/>
            </a:xfrm>
          </p:grpSpPr>
          <p:sp>
            <p:nvSpPr>
              <p:cNvPr name="Freeform 27" id="27"/>
              <p:cNvSpPr/>
              <p:nvPr/>
            </p:nvSpPr>
            <p:spPr>
              <a:xfrm>
                <a:off x="0" y="0"/>
                <a:ext cx="1760412" cy="660400"/>
              </a:xfrm>
              <a:custGeom>
                <a:avLst/>
                <a:gdLst/>
                <a:ahLst/>
                <a:cxnLst/>
                <a:rect r="r" b="b" t="t" l="l"/>
                <a:pathLst>
                  <a:path h="660400" w="1760412">
                    <a:moveTo>
                      <a:pt x="1635952" y="660400"/>
                    </a:moveTo>
                    <a:lnTo>
                      <a:pt x="124460" y="660400"/>
                    </a:lnTo>
                    <a:cubicBezTo>
                      <a:pt x="55880" y="660400"/>
                      <a:pt x="0" y="604520"/>
                      <a:pt x="0" y="535940"/>
                    </a:cubicBezTo>
                    <a:lnTo>
                      <a:pt x="0" y="124460"/>
                    </a:lnTo>
                    <a:cubicBezTo>
                      <a:pt x="0" y="55880"/>
                      <a:pt x="55880" y="0"/>
                      <a:pt x="124460" y="0"/>
                    </a:cubicBezTo>
                    <a:lnTo>
                      <a:pt x="1635952" y="0"/>
                    </a:lnTo>
                    <a:cubicBezTo>
                      <a:pt x="1704532" y="0"/>
                      <a:pt x="1760412" y="55880"/>
                      <a:pt x="1760412" y="124460"/>
                    </a:cubicBezTo>
                    <a:lnTo>
                      <a:pt x="1760412" y="535940"/>
                    </a:lnTo>
                    <a:cubicBezTo>
                      <a:pt x="1760412" y="604520"/>
                      <a:pt x="1704532" y="660400"/>
                      <a:pt x="1635952" y="660400"/>
                    </a:cubicBezTo>
                    <a:close/>
                  </a:path>
                </a:pathLst>
              </a:custGeom>
              <a:solidFill>
                <a:srgbClr val="EFF9FD"/>
              </a:solidFill>
            </p:spPr>
          </p:sp>
        </p:grpSp>
        <p:sp>
          <p:nvSpPr>
            <p:cNvPr name="TextBox 28" id="28"/>
            <p:cNvSpPr txBox="true"/>
            <p:nvPr/>
          </p:nvSpPr>
          <p:spPr>
            <a:xfrm rot="0">
              <a:off x="204538" y="99101"/>
              <a:ext cx="1433934" cy="454025"/>
            </a:xfrm>
            <a:prstGeom prst="rect">
              <a:avLst/>
            </a:prstGeom>
          </p:spPr>
          <p:txBody>
            <a:bodyPr anchor="t" rtlCol="false" tIns="0" lIns="0" bIns="0" rIns="0">
              <a:spAutoFit/>
            </a:bodyPr>
            <a:lstStyle/>
            <a:p>
              <a:pPr algn="ctr">
                <a:lnSpc>
                  <a:spcPts val="2800"/>
                </a:lnSpc>
              </a:pPr>
              <a:r>
                <a:rPr lang="en-US" sz="2000">
                  <a:solidFill>
                    <a:srgbClr val="0E2C4B"/>
                  </a:solidFill>
                  <a:latin typeface="Muli Bold Bold"/>
                </a:rPr>
                <a:t>BƯỚC 3</a:t>
              </a:r>
            </a:p>
          </p:txBody>
        </p:sp>
        <p:sp>
          <p:nvSpPr>
            <p:cNvPr name="TextBox 29" id="29"/>
            <p:cNvSpPr txBox="true"/>
            <p:nvPr/>
          </p:nvSpPr>
          <p:spPr>
            <a:xfrm rot="0">
              <a:off x="0" y="1763322"/>
              <a:ext cx="6363270" cy="464825"/>
            </a:xfrm>
            <a:prstGeom prst="rect">
              <a:avLst/>
            </a:prstGeom>
          </p:spPr>
          <p:txBody>
            <a:bodyPr anchor="t" rtlCol="false" tIns="0" lIns="0" bIns="0" rIns="0">
              <a:spAutoFit/>
            </a:bodyPr>
            <a:lstStyle/>
            <a:p>
              <a:pPr>
                <a:lnSpc>
                  <a:spcPts val="2940"/>
                </a:lnSpc>
              </a:pPr>
              <a:r>
                <a:rPr lang="en-US" sz="2100">
                  <a:solidFill>
                    <a:srgbClr val="0E2C4B"/>
                  </a:solidFill>
                  <a:latin typeface="Muli Regular"/>
                </a:rPr>
                <a:t>Khiến mọi việc an toàn và tiện lợi.</a:t>
              </a:r>
            </a:p>
          </p:txBody>
        </p:sp>
        <p:sp>
          <p:nvSpPr>
            <p:cNvPr name="TextBox 30" id="30"/>
            <p:cNvSpPr txBox="true"/>
            <p:nvPr/>
          </p:nvSpPr>
          <p:spPr>
            <a:xfrm rot="0">
              <a:off x="0" y="1045162"/>
              <a:ext cx="6363270" cy="535287"/>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Đầu tư vào công nghệ đám mây.</a:t>
              </a:r>
            </a:p>
          </p:txBody>
        </p:sp>
      </p:grpSp>
      <p:grpSp>
        <p:nvGrpSpPr>
          <p:cNvPr name="Group 31" id="31"/>
          <p:cNvGrpSpPr/>
          <p:nvPr/>
        </p:nvGrpSpPr>
        <p:grpSpPr>
          <a:xfrm rot="0">
            <a:off x="7139722" y="7594077"/>
            <a:ext cx="4772452" cy="2035523"/>
            <a:chOff x="0" y="0"/>
            <a:chExt cx="6363270" cy="2714031"/>
          </a:xfrm>
        </p:grpSpPr>
        <p:grpSp>
          <p:nvGrpSpPr>
            <p:cNvPr name="Group 32" id="32"/>
            <p:cNvGrpSpPr/>
            <p:nvPr/>
          </p:nvGrpSpPr>
          <p:grpSpPr>
            <a:xfrm rot="0">
              <a:off x="0" y="0"/>
              <a:ext cx="1843010" cy="691386"/>
              <a:chOff x="0" y="0"/>
              <a:chExt cx="1760412" cy="660400"/>
            </a:xfrm>
          </p:grpSpPr>
          <p:sp>
            <p:nvSpPr>
              <p:cNvPr name="Freeform 33" id="33"/>
              <p:cNvSpPr/>
              <p:nvPr/>
            </p:nvSpPr>
            <p:spPr>
              <a:xfrm>
                <a:off x="0" y="0"/>
                <a:ext cx="1760412" cy="660400"/>
              </a:xfrm>
              <a:custGeom>
                <a:avLst/>
                <a:gdLst/>
                <a:ahLst/>
                <a:cxnLst/>
                <a:rect r="r" b="b" t="t" l="l"/>
                <a:pathLst>
                  <a:path h="660400" w="1760412">
                    <a:moveTo>
                      <a:pt x="1635952" y="660400"/>
                    </a:moveTo>
                    <a:lnTo>
                      <a:pt x="124460" y="660400"/>
                    </a:lnTo>
                    <a:cubicBezTo>
                      <a:pt x="55880" y="660400"/>
                      <a:pt x="0" y="604520"/>
                      <a:pt x="0" y="535940"/>
                    </a:cubicBezTo>
                    <a:lnTo>
                      <a:pt x="0" y="124460"/>
                    </a:lnTo>
                    <a:cubicBezTo>
                      <a:pt x="0" y="55880"/>
                      <a:pt x="55880" y="0"/>
                      <a:pt x="124460" y="0"/>
                    </a:cubicBezTo>
                    <a:lnTo>
                      <a:pt x="1635952" y="0"/>
                    </a:lnTo>
                    <a:cubicBezTo>
                      <a:pt x="1704532" y="0"/>
                      <a:pt x="1760412" y="55880"/>
                      <a:pt x="1760412" y="124460"/>
                    </a:cubicBezTo>
                    <a:lnTo>
                      <a:pt x="1760412" y="535940"/>
                    </a:lnTo>
                    <a:cubicBezTo>
                      <a:pt x="1760412" y="604520"/>
                      <a:pt x="1704532" y="660400"/>
                      <a:pt x="1635952" y="660400"/>
                    </a:cubicBezTo>
                    <a:close/>
                  </a:path>
                </a:pathLst>
              </a:custGeom>
              <a:solidFill>
                <a:srgbClr val="EFF9FD"/>
              </a:solidFill>
            </p:spPr>
          </p:sp>
        </p:grpSp>
        <p:sp>
          <p:nvSpPr>
            <p:cNvPr name="TextBox 34" id="34"/>
            <p:cNvSpPr txBox="true"/>
            <p:nvPr/>
          </p:nvSpPr>
          <p:spPr>
            <a:xfrm rot="0">
              <a:off x="217238" y="99101"/>
              <a:ext cx="1433934" cy="454025"/>
            </a:xfrm>
            <a:prstGeom prst="rect">
              <a:avLst/>
            </a:prstGeom>
          </p:spPr>
          <p:txBody>
            <a:bodyPr anchor="t" rtlCol="false" tIns="0" lIns="0" bIns="0" rIns="0">
              <a:spAutoFit/>
            </a:bodyPr>
            <a:lstStyle/>
            <a:p>
              <a:pPr algn="ctr">
                <a:lnSpc>
                  <a:spcPts val="2800"/>
                </a:lnSpc>
              </a:pPr>
              <a:r>
                <a:rPr lang="en-US" sz="2000">
                  <a:solidFill>
                    <a:srgbClr val="0E2C4B"/>
                  </a:solidFill>
                  <a:latin typeface="Muli Bold Bold"/>
                </a:rPr>
                <a:t>BƯỚC 4</a:t>
              </a:r>
            </a:p>
          </p:txBody>
        </p:sp>
        <p:sp>
          <p:nvSpPr>
            <p:cNvPr name="TextBox 35" id="35"/>
            <p:cNvSpPr txBox="true"/>
            <p:nvPr/>
          </p:nvSpPr>
          <p:spPr>
            <a:xfrm rot="0">
              <a:off x="0" y="1763322"/>
              <a:ext cx="6363270" cy="962670"/>
            </a:xfrm>
            <a:prstGeom prst="rect">
              <a:avLst/>
            </a:prstGeom>
          </p:spPr>
          <p:txBody>
            <a:bodyPr anchor="t" rtlCol="false" tIns="0" lIns="0" bIns="0" rIns="0">
              <a:spAutoFit/>
            </a:bodyPr>
            <a:lstStyle/>
            <a:p>
              <a:pPr>
                <a:lnSpc>
                  <a:spcPts val="2940"/>
                </a:lnSpc>
              </a:pPr>
              <a:r>
                <a:rPr lang="en-US" sz="2100">
                  <a:solidFill>
                    <a:srgbClr val="0E2C4B"/>
                  </a:solidFill>
                  <a:latin typeface="Muli Regular"/>
                </a:rPr>
                <a:t>Giữ liên lạc thông qua các cuộc họp và kiểm tra thường xuyên.</a:t>
              </a:r>
            </a:p>
          </p:txBody>
        </p:sp>
        <p:sp>
          <p:nvSpPr>
            <p:cNvPr name="TextBox 36" id="36"/>
            <p:cNvSpPr txBox="true"/>
            <p:nvPr/>
          </p:nvSpPr>
          <p:spPr>
            <a:xfrm rot="0">
              <a:off x="0" y="1045162"/>
              <a:ext cx="6363270" cy="535287"/>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Duy trì tương tác trong nhóm.</a:t>
              </a:r>
            </a:p>
          </p:txBody>
        </p:sp>
      </p:grpSp>
      <p:grpSp>
        <p:nvGrpSpPr>
          <p:cNvPr name="Group 37" id="37"/>
          <p:cNvGrpSpPr/>
          <p:nvPr/>
        </p:nvGrpSpPr>
        <p:grpSpPr>
          <a:xfrm rot="0">
            <a:off x="13258282" y="4430373"/>
            <a:ext cx="1382257" cy="518539"/>
            <a:chOff x="0" y="0"/>
            <a:chExt cx="1760412" cy="660400"/>
          </a:xfrm>
        </p:grpSpPr>
        <p:sp>
          <p:nvSpPr>
            <p:cNvPr name="Freeform 38" id="38"/>
            <p:cNvSpPr/>
            <p:nvPr/>
          </p:nvSpPr>
          <p:spPr>
            <a:xfrm>
              <a:off x="0" y="0"/>
              <a:ext cx="1760412" cy="660400"/>
            </a:xfrm>
            <a:custGeom>
              <a:avLst/>
              <a:gdLst/>
              <a:ahLst/>
              <a:cxnLst/>
              <a:rect r="r" b="b" t="t" l="l"/>
              <a:pathLst>
                <a:path h="660400" w="1760412">
                  <a:moveTo>
                    <a:pt x="1635952" y="660400"/>
                  </a:moveTo>
                  <a:lnTo>
                    <a:pt x="124460" y="660400"/>
                  </a:lnTo>
                  <a:cubicBezTo>
                    <a:pt x="55880" y="660400"/>
                    <a:pt x="0" y="604520"/>
                    <a:pt x="0" y="535940"/>
                  </a:cubicBezTo>
                  <a:lnTo>
                    <a:pt x="0" y="124460"/>
                  </a:lnTo>
                  <a:cubicBezTo>
                    <a:pt x="0" y="55880"/>
                    <a:pt x="55880" y="0"/>
                    <a:pt x="124460" y="0"/>
                  </a:cubicBezTo>
                  <a:lnTo>
                    <a:pt x="1635952" y="0"/>
                  </a:lnTo>
                  <a:cubicBezTo>
                    <a:pt x="1704532" y="0"/>
                    <a:pt x="1760412" y="55880"/>
                    <a:pt x="1760412" y="124460"/>
                  </a:cubicBezTo>
                  <a:lnTo>
                    <a:pt x="1760412" y="535940"/>
                  </a:lnTo>
                  <a:cubicBezTo>
                    <a:pt x="1760412" y="604520"/>
                    <a:pt x="1704532" y="660400"/>
                    <a:pt x="1635952" y="660400"/>
                  </a:cubicBezTo>
                  <a:close/>
                </a:path>
              </a:pathLst>
            </a:custGeom>
            <a:solidFill>
              <a:srgbClr val="EFF9FD"/>
            </a:solidFill>
          </p:spPr>
        </p:sp>
      </p:grpSp>
      <p:sp>
        <p:nvSpPr>
          <p:cNvPr name="TextBox 39" id="39"/>
          <p:cNvSpPr txBox="true"/>
          <p:nvPr/>
        </p:nvSpPr>
        <p:spPr>
          <a:xfrm rot="0">
            <a:off x="13411686" y="4492793"/>
            <a:ext cx="1075450" cy="352425"/>
          </a:xfrm>
          <a:prstGeom prst="rect">
            <a:avLst/>
          </a:prstGeom>
        </p:spPr>
        <p:txBody>
          <a:bodyPr anchor="t" rtlCol="false" tIns="0" lIns="0" bIns="0" rIns="0">
            <a:spAutoFit/>
          </a:bodyPr>
          <a:lstStyle/>
          <a:p>
            <a:pPr algn="ctr">
              <a:lnSpc>
                <a:spcPts val="2800"/>
              </a:lnSpc>
            </a:pPr>
            <a:r>
              <a:rPr lang="en-US" sz="2000">
                <a:solidFill>
                  <a:srgbClr val="0E2C4B"/>
                </a:solidFill>
                <a:latin typeface="Muli Bold Bold"/>
              </a:rPr>
              <a:t>BƯỚC 5</a:t>
            </a:r>
          </a:p>
        </p:txBody>
      </p:sp>
      <p:grpSp>
        <p:nvGrpSpPr>
          <p:cNvPr name="Group 40" id="40"/>
          <p:cNvGrpSpPr/>
          <p:nvPr/>
        </p:nvGrpSpPr>
        <p:grpSpPr>
          <a:xfrm rot="0">
            <a:off x="13258282" y="5884791"/>
            <a:ext cx="3588268" cy="2004033"/>
            <a:chOff x="0" y="0"/>
            <a:chExt cx="4784357" cy="2672044"/>
          </a:xfrm>
        </p:grpSpPr>
        <p:sp>
          <p:nvSpPr>
            <p:cNvPr name="TextBox 41" id="41"/>
            <p:cNvSpPr txBox="true"/>
            <p:nvPr/>
          </p:nvSpPr>
          <p:spPr>
            <a:xfrm rot="0">
              <a:off x="0" y="1219947"/>
              <a:ext cx="4784357" cy="998353"/>
            </a:xfrm>
            <a:prstGeom prst="rect">
              <a:avLst/>
            </a:prstGeom>
          </p:spPr>
          <p:txBody>
            <a:bodyPr anchor="t" rtlCol="false" tIns="0" lIns="0" bIns="0" rIns="0">
              <a:spAutoFit/>
            </a:bodyPr>
            <a:lstStyle/>
            <a:p>
              <a:pPr>
                <a:lnSpc>
                  <a:spcPts val="3023"/>
                </a:lnSpc>
              </a:pPr>
              <a:r>
                <a:rPr lang="en-US" sz="2159">
                  <a:solidFill>
                    <a:srgbClr val="0E2C4B"/>
                  </a:solidFill>
                  <a:latin typeface="Muli Regular"/>
                </a:rPr>
                <a:t>Sử dụng cùng một nền tảng giao tiếp trong công ty.</a:t>
              </a:r>
            </a:p>
          </p:txBody>
        </p:sp>
        <p:sp>
          <p:nvSpPr>
            <p:cNvPr name="TextBox 42" id="42"/>
            <p:cNvSpPr txBox="true"/>
            <p:nvPr/>
          </p:nvSpPr>
          <p:spPr>
            <a:xfrm rot="0">
              <a:off x="0" y="-47625"/>
              <a:ext cx="4784357" cy="1104228"/>
            </a:xfrm>
            <a:prstGeom prst="rect">
              <a:avLst/>
            </a:prstGeom>
          </p:spPr>
          <p:txBody>
            <a:bodyPr anchor="t" rtlCol="false" tIns="0" lIns="0" bIns="0" rIns="0">
              <a:spAutoFit/>
            </a:bodyPr>
            <a:lstStyle/>
            <a:p>
              <a:pPr>
                <a:lnSpc>
                  <a:spcPts val="3359"/>
                </a:lnSpc>
              </a:pPr>
              <a:r>
                <a:rPr lang="en-US" sz="2399">
                  <a:solidFill>
                    <a:srgbClr val="0E2C4B"/>
                  </a:solidFill>
                  <a:latin typeface="Muli Regular"/>
                </a:rPr>
                <a:t>Tối đa hóa quá trình</a:t>
              </a:r>
            </a:p>
            <a:p>
              <a:pPr>
                <a:lnSpc>
                  <a:spcPts val="3359"/>
                </a:lnSpc>
              </a:pPr>
              <a:r>
                <a:rPr lang="en-US" sz="2399">
                  <a:solidFill>
                    <a:srgbClr val="0E2C4B"/>
                  </a:solidFill>
                  <a:latin typeface="Muli Regular"/>
                </a:rPr>
                <a:t>trao đổi.</a:t>
              </a:r>
            </a:p>
          </p:txBody>
        </p:sp>
      </p:grpSp>
      <p:grpSp>
        <p:nvGrpSpPr>
          <p:cNvPr name="Group 43" id="43"/>
          <p:cNvGrpSpPr/>
          <p:nvPr/>
        </p:nvGrpSpPr>
        <p:grpSpPr>
          <a:xfrm rot="0">
            <a:off x="16846550" y="8847952"/>
            <a:ext cx="825500" cy="825500"/>
            <a:chOff x="0" y="0"/>
            <a:chExt cx="1100667" cy="1100667"/>
          </a:xfrm>
        </p:grpSpPr>
        <p:grpSp>
          <p:nvGrpSpPr>
            <p:cNvPr name="Group 44" id="44"/>
            <p:cNvGrpSpPr/>
            <p:nvPr/>
          </p:nvGrpSpPr>
          <p:grpSpPr>
            <a:xfrm rot="0">
              <a:off x="0" y="0"/>
              <a:ext cx="1100667" cy="1100667"/>
              <a:chOff x="0" y="0"/>
              <a:chExt cx="660400" cy="660400"/>
            </a:xfrm>
          </p:grpSpPr>
          <p:sp>
            <p:nvSpPr>
              <p:cNvPr name="Freeform 45" id="45"/>
              <p:cNvSpPr/>
              <p:nvPr/>
            </p:nvSpPr>
            <p:spPr>
              <a:xfrm>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46" id="46"/>
            <p:cNvGrpSpPr/>
            <p:nvPr/>
          </p:nvGrpSpPr>
          <p:grpSpPr>
            <a:xfrm rot="-5400000">
              <a:off x="436385" y="452780"/>
              <a:ext cx="290178" cy="195107"/>
              <a:chOff x="0" y="0"/>
              <a:chExt cx="1930400" cy="1297940"/>
            </a:xfrm>
          </p:grpSpPr>
          <p:sp>
            <p:nvSpPr>
              <p:cNvPr name="Freeform 47" id="47"/>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1028700" y="1875827"/>
            <a:ext cx="6173123" cy="4431631"/>
            <a:chOff x="0" y="0"/>
            <a:chExt cx="8230830" cy="5908841"/>
          </a:xfrm>
        </p:grpSpPr>
        <p:sp>
          <p:nvSpPr>
            <p:cNvPr name="TextBox 3" id="3"/>
            <p:cNvSpPr txBox="true"/>
            <p:nvPr/>
          </p:nvSpPr>
          <p:spPr>
            <a:xfrm rot="0">
              <a:off x="0" y="9525"/>
              <a:ext cx="8230830" cy="4217035"/>
            </a:xfrm>
            <a:prstGeom prst="rect">
              <a:avLst/>
            </a:prstGeom>
          </p:spPr>
          <p:txBody>
            <a:bodyPr anchor="t" rtlCol="false" tIns="0" lIns="0" bIns="0" rIns="0">
              <a:spAutoFit/>
            </a:bodyPr>
            <a:lstStyle/>
            <a:p>
              <a:pPr>
                <a:lnSpc>
                  <a:spcPts val="6240"/>
                </a:lnSpc>
              </a:pPr>
              <a:r>
                <a:rPr lang="en-US" sz="5200">
                  <a:solidFill>
                    <a:srgbClr val="0E2C4B"/>
                  </a:solidFill>
                  <a:latin typeface="Muli Bold Bold"/>
                </a:rPr>
                <a:t>Tính phù hợp theo ngành nghề của quá trình làm việc từ xa</a:t>
              </a:r>
            </a:p>
          </p:txBody>
        </p:sp>
        <p:grpSp>
          <p:nvGrpSpPr>
            <p:cNvPr name="Group 4" id="4"/>
            <p:cNvGrpSpPr/>
            <p:nvPr/>
          </p:nvGrpSpPr>
          <p:grpSpPr>
            <a:xfrm rot="0">
              <a:off x="0" y="4808174"/>
              <a:ext cx="6702579" cy="1100667"/>
              <a:chOff x="0" y="0"/>
              <a:chExt cx="4021547" cy="660400"/>
            </a:xfrm>
          </p:grpSpPr>
          <p:sp>
            <p:nvSpPr>
              <p:cNvPr name="Freeform 5" id="5"/>
              <p:cNvSpPr/>
              <p:nvPr/>
            </p:nvSpPr>
            <p:spPr>
              <a:xfrm>
                <a:off x="0" y="0"/>
                <a:ext cx="4021548" cy="660400"/>
              </a:xfrm>
              <a:custGeom>
                <a:avLst/>
                <a:gdLst/>
                <a:ahLst/>
                <a:cxnLst/>
                <a:rect r="r" b="b" t="t" l="l"/>
                <a:pathLst>
                  <a:path h="660400" w="4021548">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sp>
        </p:grpSp>
        <p:sp>
          <p:nvSpPr>
            <p:cNvPr name="TextBox 6" id="6"/>
            <p:cNvSpPr txBox="true"/>
            <p:nvPr/>
          </p:nvSpPr>
          <p:spPr>
            <a:xfrm rot="0">
              <a:off x="693230" y="5043477"/>
              <a:ext cx="5587728" cy="559435"/>
            </a:xfrm>
            <a:prstGeom prst="rect">
              <a:avLst/>
            </a:prstGeom>
          </p:spPr>
          <p:txBody>
            <a:bodyPr anchor="t" rtlCol="false" tIns="0" lIns="0" bIns="0" rIns="0">
              <a:spAutoFit/>
            </a:bodyPr>
            <a:lstStyle/>
            <a:p>
              <a:pPr>
                <a:lnSpc>
                  <a:spcPts val="3360"/>
                </a:lnSpc>
              </a:pPr>
              <a:r>
                <a:rPr lang="en-US" sz="2800">
                  <a:solidFill>
                    <a:srgbClr val="FFFFFF"/>
                  </a:solidFill>
                  <a:latin typeface="Muli Regular Bold"/>
                </a:rPr>
                <a:t>Các Chủ điểm Thảo luận</a:t>
              </a:r>
            </a:p>
          </p:txBody>
        </p:sp>
      </p:grpSp>
      <p:grpSp>
        <p:nvGrpSpPr>
          <p:cNvPr name="Group 7" id="7"/>
          <p:cNvGrpSpPr/>
          <p:nvPr/>
        </p:nvGrpSpPr>
        <p:grpSpPr>
          <a:xfrm rot="0">
            <a:off x="8449948" y="236488"/>
            <a:ext cx="9524255" cy="9814023"/>
            <a:chOff x="0" y="0"/>
            <a:chExt cx="7619404" cy="7851218"/>
          </a:xfrm>
        </p:grpSpPr>
        <p:sp>
          <p:nvSpPr>
            <p:cNvPr name="Freeform 8" id="8"/>
            <p:cNvSpPr/>
            <p:nvPr/>
          </p:nvSpPr>
          <p:spPr>
            <a:xfrm>
              <a:off x="0" y="0"/>
              <a:ext cx="7619404" cy="7851218"/>
            </a:xfrm>
            <a:custGeom>
              <a:avLst/>
              <a:gdLst/>
              <a:ahLst/>
              <a:cxnLst/>
              <a:rect r="r" b="b" t="t" l="l"/>
              <a:pathLst>
                <a:path h="7851218" w="7619404">
                  <a:moveTo>
                    <a:pt x="7494944" y="7851218"/>
                  </a:moveTo>
                  <a:lnTo>
                    <a:pt x="124460" y="7851218"/>
                  </a:lnTo>
                  <a:cubicBezTo>
                    <a:pt x="55880" y="7851218"/>
                    <a:pt x="0" y="7795338"/>
                    <a:pt x="0" y="7726759"/>
                  </a:cubicBezTo>
                  <a:lnTo>
                    <a:pt x="0" y="124460"/>
                  </a:lnTo>
                  <a:cubicBezTo>
                    <a:pt x="0" y="55880"/>
                    <a:pt x="55880" y="0"/>
                    <a:pt x="124460" y="0"/>
                  </a:cubicBezTo>
                  <a:lnTo>
                    <a:pt x="7494944" y="0"/>
                  </a:lnTo>
                  <a:cubicBezTo>
                    <a:pt x="7563524" y="0"/>
                    <a:pt x="7619404" y="55880"/>
                    <a:pt x="7619404" y="124460"/>
                  </a:cubicBezTo>
                  <a:lnTo>
                    <a:pt x="7619404" y="7726759"/>
                  </a:lnTo>
                  <a:cubicBezTo>
                    <a:pt x="7619404" y="7795339"/>
                    <a:pt x="7563524" y="7851218"/>
                    <a:pt x="7494944" y="7851218"/>
                  </a:cubicBezTo>
                  <a:close/>
                </a:path>
              </a:pathLst>
            </a:custGeom>
            <a:solidFill>
              <a:srgbClr val="FFFFFF"/>
            </a:solidFill>
          </p:spPr>
        </p:sp>
      </p:grpSp>
      <p:grpSp>
        <p:nvGrpSpPr>
          <p:cNvPr name="Group 9" id="9"/>
          <p:cNvGrpSpPr/>
          <p:nvPr/>
        </p:nvGrpSpPr>
        <p:grpSpPr>
          <a:xfrm rot="0">
            <a:off x="10156799" y="2263353"/>
            <a:ext cx="6110553" cy="5760294"/>
            <a:chOff x="0" y="0"/>
            <a:chExt cx="8147404" cy="7680392"/>
          </a:xfrm>
        </p:grpSpPr>
        <p:sp>
          <p:nvSpPr>
            <p:cNvPr name="TextBox 10" id="10"/>
            <p:cNvSpPr txBox="true"/>
            <p:nvPr/>
          </p:nvSpPr>
          <p:spPr>
            <a:xfrm rot="0">
              <a:off x="5957989" y="-28575"/>
              <a:ext cx="782782" cy="704931"/>
            </a:xfrm>
            <a:prstGeom prst="rect">
              <a:avLst/>
            </a:prstGeom>
          </p:spPr>
          <p:txBody>
            <a:bodyPr anchor="t" rtlCol="false" tIns="0" lIns="0" bIns="0" rIns="0">
              <a:spAutoFit/>
            </a:bodyPr>
            <a:lstStyle/>
            <a:p>
              <a:pPr algn="ctr">
                <a:lnSpc>
                  <a:spcPts val="2169"/>
                </a:lnSpc>
              </a:pPr>
              <a:r>
                <a:rPr lang="en-US" sz="1549">
                  <a:solidFill>
                    <a:srgbClr val="0E2C4B"/>
                  </a:solidFill>
                  <a:latin typeface="Muli Bold"/>
                </a:rPr>
                <a:t>Item 1</a:t>
              </a:r>
            </a:p>
            <a:p>
              <a:pPr algn="ctr">
                <a:lnSpc>
                  <a:spcPts val="2169"/>
                </a:lnSpc>
              </a:pPr>
              <a:r>
                <a:rPr lang="en-US" sz="1549">
                  <a:solidFill>
                    <a:srgbClr val="0E2C4B"/>
                  </a:solidFill>
                  <a:latin typeface="Muli Bold"/>
                </a:rPr>
                <a:t>20%</a:t>
              </a:r>
            </a:p>
          </p:txBody>
        </p:sp>
        <p:sp>
          <p:nvSpPr>
            <p:cNvPr name="TextBox 11" id="11"/>
            <p:cNvSpPr txBox="true"/>
            <p:nvPr/>
          </p:nvSpPr>
          <p:spPr>
            <a:xfrm rot="0">
              <a:off x="7364337" y="4300157"/>
              <a:ext cx="783067" cy="704931"/>
            </a:xfrm>
            <a:prstGeom prst="rect">
              <a:avLst/>
            </a:prstGeom>
          </p:spPr>
          <p:txBody>
            <a:bodyPr anchor="t" rtlCol="false" tIns="0" lIns="0" bIns="0" rIns="0">
              <a:spAutoFit/>
            </a:bodyPr>
            <a:lstStyle/>
            <a:p>
              <a:pPr algn="ctr">
                <a:lnSpc>
                  <a:spcPts val="2169"/>
                </a:lnSpc>
              </a:pPr>
              <a:r>
                <a:rPr lang="en-US" sz="1549">
                  <a:solidFill>
                    <a:srgbClr val="0E2C4B"/>
                  </a:solidFill>
                  <a:latin typeface="Muli Bold"/>
                </a:rPr>
                <a:t>Item 2</a:t>
              </a:r>
            </a:p>
            <a:p>
              <a:pPr algn="ctr">
                <a:lnSpc>
                  <a:spcPts val="2169"/>
                </a:lnSpc>
              </a:pPr>
              <a:r>
                <a:rPr lang="en-US" sz="1549">
                  <a:solidFill>
                    <a:srgbClr val="0E2C4B"/>
                  </a:solidFill>
                  <a:latin typeface="Muli Bold"/>
                </a:rPr>
                <a:t>20%</a:t>
              </a:r>
            </a:p>
          </p:txBody>
        </p:sp>
        <p:sp>
          <p:nvSpPr>
            <p:cNvPr name="TextBox 12" id="12"/>
            <p:cNvSpPr txBox="true"/>
            <p:nvPr/>
          </p:nvSpPr>
          <p:spPr>
            <a:xfrm rot="0">
              <a:off x="3682240" y="6975461"/>
              <a:ext cx="782782" cy="704931"/>
            </a:xfrm>
            <a:prstGeom prst="rect">
              <a:avLst/>
            </a:prstGeom>
          </p:spPr>
          <p:txBody>
            <a:bodyPr anchor="t" rtlCol="false" tIns="0" lIns="0" bIns="0" rIns="0">
              <a:spAutoFit/>
            </a:bodyPr>
            <a:lstStyle/>
            <a:p>
              <a:pPr algn="ctr">
                <a:lnSpc>
                  <a:spcPts val="2169"/>
                </a:lnSpc>
              </a:pPr>
              <a:r>
                <a:rPr lang="en-US" sz="1549">
                  <a:solidFill>
                    <a:srgbClr val="0E2C4B"/>
                  </a:solidFill>
                  <a:latin typeface="Muli Bold"/>
                </a:rPr>
                <a:t>Item 3</a:t>
              </a:r>
            </a:p>
            <a:p>
              <a:pPr algn="ctr">
                <a:lnSpc>
                  <a:spcPts val="2169"/>
                </a:lnSpc>
              </a:pPr>
              <a:r>
                <a:rPr lang="en-US" sz="1549">
                  <a:solidFill>
                    <a:srgbClr val="0E2C4B"/>
                  </a:solidFill>
                  <a:latin typeface="Muli Bold"/>
                </a:rPr>
                <a:t>20%</a:t>
              </a:r>
            </a:p>
          </p:txBody>
        </p:sp>
        <p:sp>
          <p:nvSpPr>
            <p:cNvPr name="TextBox 13" id="13"/>
            <p:cNvSpPr txBox="true"/>
            <p:nvPr/>
          </p:nvSpPr>
          <p:spPr>
            <a:xfrm rot="0">
              <a:off x="0" y="4300157"/>
              <a:ext cx="782782" cy="704931"/>
            </a:xfrm>
            <a:prstGeom prst="rect">
              <a:avLst/>
            </a:prstGeom>
          </p:spPr>
          <p:txBody>
            <a:bodyPr anchor="t" rtlCol="false" tIns="0" lIns="0" bIns="0" rIns="0">
              <a:spAutoFit/>
            </a:bodyPr>
            <a:lstStyle/>
            <a:p>
              <a:pPr algn="ctr">
                <a:lnSpc>
                  <a:spcPts val="2169"/>
                </a:lnSpc>
              </a:pPr>
              <a:r>
                <a:rPr lang="en-US" sz="1549">
                  <a:solidFill>
                    <a:srgbClr val="0E2C4B"/>
                  </a:solidFill>
                  <a:latin typeface="Muli Bold"/>
                </a:rPr>
                <a:t>Item 4</a:t>
              </a:r>
            </a:p>
            <a:p>
              <a:pPr algn="ctr">
                <a:lnSpc>
                  <a:spcPts val="2169"/>
                </a:lnSpc>
              </a:pPr>
              <a:r>
                <a:rPr lang="en-US" sz="1549">
                  <a:solidFill>
                    <a:srgbClr val="0E2C4B"/>
                  </a:solidFill>
                  <a:latin typeface="Muli Bold"/>
                </a:rPr>
                <a:t>20%</a:t>
              </a:r>
            </a:p>
          </p:txBody>
        </p:sp>
        <p:sp>
          <p:nvSpPr>
            <p:cNvPr name="TextBox 14" id="14"/>
            <p:cNvSpPr txBox="true"/>
            <p:nvPr/>
          </p:nvSpPr>
          <p:spPr>
            <a:xfrm rot="0">
              <a:off x="1406490" y="-28575"/>
              <a:ext cx="782782" cy="704931"/>
            </a:xfrm>
            <a:prstGeom prst="rect">
              <a:avLst/>
            </a:prstGeom>
          </p:spPr>
          <p:txBody>
            <a:bodyPr anchor="t" rtlCol="false" tIns="0" lIns="0" bIns="0" rIns="0">
              <a:spAutoFit/>
            </a:bodyPr>
            <a:lstStyle/>
            <a:p>
              <a:pPr algn="ctr">
                <a:lnSpc>
                  <a:spcPts val="2169"/>
                </a:lnSpc>
              </a:pPr>
              <a:r>
                <a:rPr lang="en-US" sz="1549">
                  <a:solidFill>
                    <a:srgbClr val="0E2C4B"/>
                  </a:solidFill>
                  <a:latin typeface="Muli Bold"/>
                </a:rPr>
                <a:t>Item 5</a:t>
              </a:r>
            </a:p>
            <a:p>
              <a:pPr algn="ctr">
                <a:lnSpc>
                  <a:spcPts val="2169"/>
                </a:lnSpc>
              </a:pPr>
              <a:r>
                <a:rPr lang="en-US" sz="1549">
                  <a:solidFill>
                    <a:srgbClr val="0E2C4B"/>
                  </a:solidFill>
                  <a:latin typeface="Muli Bold"/>
                </a:rPr>
                <a:t>20%</a:t>
              </a:r>
            </a:p>
          </p:txBody>
        </p:sp>
        <p:grpSp>
          <p:nvGrpSpPr>
            <p:cNvPr name="Group 15" id="15"/>
            <p:cNvGrpSpPr>
              <a:grpSpLocks noChangeAspect="true"/>
            </p:cNvGrpSpPr>
            <p:nvPr/>
          </p:nvGrpSpPr>
          <p:grpSpPr>
            <a:xfrm rot="0">
              <a:off x="752892" y="149739"/>
              <a:ext cx="6641478" cy="6641478"/>
              <a:chOff x="0" y="0"/>
              <a:chExt cx="2540000" cy="2540000"/>
            </a:xfrm>
          </p:grpSpPr>
          <p:sp>
            <p:nvSpPr>
              <p:cNvPr name="Freeform 16" id="16"/>
              <p:cNvSpPr/>
              <p:nvPr/>
            </p:nvSpPr>
            <p:spPr>
              <a:xfrm>
                <a:off x="1270000" y="0"/>
                <a:ext cx="1225947" cy="1270000"/>
              </a:xfrm>
              <a:custGeom>
                <a:avLst/>
                <a:gdLst/>
                <a:ahLst/>
                <a:cxnLst/>
                <a:rect r="r" b="b" t="t" l="l"/>
                <a:pathLst>
                  <a:path h="1270000" w="1225947">
                    <a:moveTo>
                      <a:pt x="0" y="0"/>
                    </a:moveTo>
                    <a:cubicBezTo>
                      <a:pt x="573695" y="0"/>
                      <a:pt x="1076156" y="384611"/>
                      <a:pt x="1225947" y="938406"/>
                    </a:cubicBezTo>
                    <a:lnTo>
                      <a:pt x="0" y="1270000"/>
                    </a:lnTo>
                    <a:close/>
                  </a:path>
                </a:pathLst>
              </a:custGeom>
              <a:solidFill>
                <a:srgbClr val="F6EBE7"/>
              </a:solidFill>
            </p:spPr>
          </p:sp>
          <p:sp>
            <p:nvSpPr>
              <p:cNvPr name="Freeform 17" id="17"/>
              <p:cNvSpPr/>
              <p:nvPr/>
            </p:nvSpPr>
            <p:spPr>
              <a:xfrm>
                <a:off x="1270000" y="877548"/>
                <a:ext cx="1385123" cy="1455928"/>
              </a:xfrm>
              <a:custGeom>
                <a:avLst/>
                <a:gdLst/>
                <a:ahLst/>
                <a:cxnLst/>
                <a:rect r="r" b="b" t="t" l="l"/>
                <a:pathLst>
                  <a:path h="1455928" w="1385123">
                    <a:moveTo>
                      <a:pt x="1207842" y="0"/>
                    </a:moveTo>
                    <a:cubicBezTo>
                      <a:pt x="1385123" y="545617"/>
                      <a:pt x="1174606" y="1142337"/>
                      <a:pt x="694203" y="1455928"/>
                    </a:cubicBezTo>
                    <a:lnTo>
                      <a:pt x="0" y="392452"/>
                    </a:lnTo>
                    <a:close/>
                  </a:path>
                </a:pathLst>
              </a:custGeom>
              <a:solidFill>
                <a:srgbClr val="CCC0C0"/>
              </a:solidFill>
            </p:spPr>
          </p:sp>
          <p:sp>
            <p:nvSpPr>
              <p:cNvPr name="Freeform 18" id="18"/>
              <p:cNvSpPr/>
              <p:nvPr/>
            </p:nvSpPr>
            <p:spPr>
              <a:xfrm>
                <a:off x="473094" y="1270000"/>
                <a:ext cx="1543393" cy="1364661"/>
              </a:xfrm>
              <a:custGeom>
                <a:avLst/>
                <a:gdLst/>
                <a:ahLst/>
                <a:cxnLst/>
                <a:rect r="r" b="b" t="t" l="l"/>
                <a:pathLst>
                  <a:path h="1364661" w="1543393">
                    <a:moveTo>
                      <a:pt x="1543393" y="1027452"/>
                    </a:moveTo>
                    <a:cubicBezTo>
                      <a:pt x="1079264" y="1364661"/>
                      <a:pt x="446696" y="1348844"/>
                      <a:pt x="0" y="988859"/>
                    </a:cubicBezTo>
                    <a:lnTo>
                      <a:pt x="796906" y="0"/>
                    </a:lnTo>
                    <a:close/>
                  </a:path>
                </a:pathLst>
              </a:custGeom>
              <a:solidFill>
                <a:srgbClr val="A3989B"/>
              </a:solidFill>
            </p:spPr>
          </p:sp>
          <p:sp>
            <p:nvSpPr>
              <p:cNvPr name="Freeform 19" id="19"/>
              <p:cNvSpPr/>
              <p:nvPr/>
            </p:nvSpPr>
            <p:spPr>
              <a:xfrm>
                <a:off x="-121047" y="817672"/>
                <a:ext cx="1391047" cy="1479780"/>
              </a:xfrm>
              <a:custGeom>
                <a:avLst/>
                <a:gdLst/>
                <a:ahLst/>
                <a:cxnLst/>
                <a:rect r="r" b="b" t="t" l="l"/>
                <a:pathLst>
                  <a:path h="1479780" w="1391047">
                    <a:moveTo>
                      <a:pt x="644560" y="1479780"/>
                    </a:moveTo>
                    <a:cubicBezTo>
                      <a:pt x="180430" y="1142570"/>
                      <a:pt x="0" y="536074"/>
                      <a:pt x="204329" y="0"/>
                    </a:cubicBezTo>
                    <a:lnTo>
                      <a:pt x="1391047" y="452328"/>
                    </a:lnTo>
                    <a:close/>
                  </a:path>
                </a:pathLst>
              </a:custGeom>
              <a:solidFill>
                <a:srgbClr val="7A7277"/>
              </a:solidFill>
            </p:spPr>
          </p:sp>
          <p:sp>
            <p:nvSpPr>
              <p:cNvPr name="Freeform 20" id="20"/>
              <p:cNvSpPr/>
              <p:nvPr/>
            </p:nvSpPr>
            <p:spPr>
              <a:xfrm>
                <a:off x="62158" y="0"/>
                <a:ext cx="1207842" cy="1270000"/>
              </a:xfrm>
              <a:custGeom>
                <a:avLst/>
                <a:gdLst/>
                <a:ahLst/>
                <a:cxnLst/>
                <a:rect r="r" b="b" t="t" l="l"/>
                <a:pathLst>
                  <a:path h="1270000" w="1207842">
                    <a:moveTo>
                      <a:pt x="0" y="877548"/>
                    </a:moveTo>
                    <a:cubicBezTo>
                      <a:pt x="170006" y="354324"/>
                      <a:pt x="657564" y="55"/>
                      <a:pt x="1207715" y="0"/>
                    </a:cubicBezTo>
                    <a:lnTo>
                      <a:pt x="1207842" y="1270000"/>
                    </a:lnTo>
                    <a:close/>
                  </a:path>
                </a:pathLst>
              </a:custGeom>
              <a:solidFill>
                <a:srgbClr val="534E55"/>
              </a:solidFill>
            </p:spPr>
          </p:sp>
        </p:grpSp>
      </p:grpSp>
      <p:sp>
        <p:nvSpPr>
          <p:cNvPr name="TextBox 21" id="21"/>
          <p:cNvSpPr txBox="true"/>
          <p:nvPr/>
        </p:nvSpPr>
        <p:spPr>
          <a:xfrm rot="0">
            <a:off x="1028700" y="7211136"/>
            <a:ext cx="5704818" cy="1152525"/>
          </a:xfrm>
          <a:prstGeom prst="rect">
            <a:avLst/>
          </a:prstGeom>
        </p:spPr>
        <p:txBody>
          <a:bodyPr anchor="t" rtlCol="false" tIns="0" lIns="0" bIns="0" rIns="0">
            <a:spAutoFit/>
          </a:bodyPr>
          <a:lstStyle/>
          <a:p>
            <a:pPr>
              <a:lnSpc>
                <a:spcPts val="3045"/>
              </a:lnSpc>
            </a:pPr>
            <a:r>
              <a:rPr lang="en-US" sz="2175">
                <a:solidFill>
                  <a:srgbClr val="0E2C4B"/>
                </a:solidFill>
                <a:latin typeface="Muli Regular"/>
              </a:rPr>
              <a:t>Ngày càng nhiều công ty nhận ra rằng nhiều chức danh và nhiệm vụ công việc cụ thể vẫn có thể hoàn thành khi làm việc tại nhà.</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48919" y="236488"/>
            <a:ext cx="5436128" cy="9814023"/>
            <a:chOff x="0" y="0"/>
            <a:chExt cx="4762500" cy="8597900"/>
          </a:xfrm>
        </p:grpSpPr>
        <p:sp>
          <p:nvSpPr>
            <p:cNvPr name="Freeform 3" id="3"/>
            <p:cNvSpPr/>
            <p:nvPr/>
          </p:nvSpPr>
          <p:spPr>
            <a:xfrm>
              <a:off x="0" y="0"/>
              <a:ext cx="4762500" cy="8597900"/>
            </a:xfrm>
            <a:custGeom>
              <a:avLst/>
              <a:gdLst/>
              <a:ahLst/>
              <a:cxnLst/>
              <a:rect r="r" b="b" t="t" l="l"/>
              <a:pathLst>
                <a:path h="8597900" w="4762500">
                  <a:moveTo>
                    <a:pt x="4762500" y="254000"/>
                  </a:moveTo>
                  <a:lnTo>
                    <a:pt x="4762500" y="8343900"/>
                  </a:lnTo>
                  <a:cubicBezTo>
                    <a:pt x="4762500" y="8484235"/>
                    <a:pt x="4648835" y="8597900"/>
                    <a:pt x="4508500" y="8597900"/>
                  </a:cubicBezTo>
                  <a:lnTo>
                    <a:pt x="254000" y="8597900"/>
                  </a:lnTo>
                  <a:cubicBezTo>
                    <a:pt x="113665" y="8597900"/>
                    <a:pt x="0" y="8484235"/>
                    <a:pt x="0" y="8343900"/>
                  </a:cubicBezTo>
                  <a:lnTo>
                    <a:pt x="0" y="254000"/>
                  </a:lnTo>
                  <a:cubicBezTo>
                    <a:pt x="0" y="113665"/>
                    <a:pt x="113665" y="0"/>
                    <a:pt x="254000" y="0"/>
                  </a:cubicBezTo>
                  <a:lnTo>
                    <a:pt x="4508500" y="0"/>
                  </a:lnTo>
                  <a:cubicBezTo>
                    <a:pt x="4648835" y="0"/>
                    <a:pt x="4762500" y="113665"/>
                    <a:pt x="4762500" y="254000"/>
                  </a:cubicBezTo>
                  <a:close/>
                </a:path>
              </a:pathLst>
            </a:custGeom>
            <a:blipFill>
              <a:blip r:embed="rId2"/>
              <a:stretch>
                <a:fillRect l="-10177" r="-10177" t="0" b="0"/>
              </a:stretch>
            </a:blipFill>
          </p:spPr>
        </p:sp>
      </p:grpSp>
      <p:pic>
        <p:nvPicPr>
          <p:cNvPr name="Picture 4" id="4"/>
          <p:cNvPicPr>
            <a:picLocks noChangeAspect="true"/>
          </p:cNvPicPr>
          <p:nvPr/>
        </p:nvPicPr>
        <p:blipFill>
          <a:blip r:embed="rId3">
            <a:alphaModFix amt="51000"/>
          </a:blip>
          <a:srcRect l="0" t="0" r="0" b="0"/>
          <a:stretch>
            <a:fillRect/>
          </a:stretch>
        </p:blipFill>
        <p:spPr>
          <a:xfrm flipH="false" flipV="false" rot="0">
            <a:off x="6461347" y="8584208"/>
            <a:ext cx="3651821" cy="1267486"/>
          </a:xfrm>
          <a:prstGeom prst="rect">
            <a:avLst/>
          </a:prstGeom>
        </p:spPr>
      </p:pic>
      <p:pic>
        <p:nvPicPr>
          <p:cNvPr name="Picture 5" id="5"/>
          <p:cNvPicPr>
            <a:picLocks noChangeAspect="true"/>
          </p:cNvPicPr>
          <p:nvPr/>
        </p:nvPicPr>
        <p:blipFill>
          <a:blip r:embed="rId4"/>
          <a:srcRect l="68016" t="60313" r="0" b="0"/>
          <a:stretch>
            <a:fillRect/>
          </a:stretch>
        </p:blipFill>
        <p:spPr>
          <a:xfrm flipH="false" flipV="false" rot="0">
            <a:off x="6665683" y="5927239"/>
            <a:ext cx="3637986" cy="3693167"/>
          </a:xfrm>
          <a:prstGeom prst="rect">
            <a:avLst/>
          </a:prstGeom>
        </p:spPr>
      </p:pic>
      <p:grpSp>
        <p:nvGrpSpPr>
          <p:cNvPr name="Group 6" id="6"/>
          <p:cNvGrpSpPr/>
          <p:nvPr/>
        </p:nvGrpSpPr>
        <p:grpSpPr>
          <a:xfrm rot="0">
            <a:off x="7077188" y="1028700"/>
            <a:ext cx="10182112" cy="3037146"/>
            <a:chOff x="0" y="0"/>
            <a:chExt cx="13576150" cy="4049529"/>
          </a:xfrm>
        </p:grpSpPr>
        <p:sp>
          <p:nvSpPr>
            <p:cNvPr name="TextBox 7" id="7"/>
            <p:cNvSpPr txBox="true"/>
            <p:nvPr/>
          </p:nvSpPr>
          <p:spPr>
            <a:xfrm rot="0">
              <a:off x="0" y="0"/>
              <a:ext cx="13576150" cy="2814320"/>
            </a:xfrm>
            <a:prstGeom prst="rect">
              <a:avLst/>
            </a:prstGeom>
          </p:spPr>
          <p:txBody>
            <a:bodyPr anchor="t" rtlCol="false" tIns="0" lIns="0" bIns="0" rIns="0">
              <a:spAutoFit/>
            </a:bodyPr>
            <a:lstStyle/>
            <a:p>
              <a:pPr>
                <a:lnSpc>
                  <a:spcPts val="8310"/>
                </a:lnSpc>
              </a:pPr>
              <a:r>
                <a:rPr lang="en-US" sz="6925">
                  <a:solidFill>
                    <a:srgbClr val="0E2C4B"/>
                  </a:solidFill>
                  <a:latin typeface="Muli Bold Bold"/>
                </a:rPr>
                <a:t>Giữ an toàn cho công ty và nhân viên của bạn</a:t>
              </a:r>
            </a:p>
          </p:txBody>
        </p:sp>
        <p:sp>
          <p:nvSpPr>
            <p:cNvPr name="TextBox 8" id="8"/>
            <p:cNvSpPr txBox="true"/>
            <p:nvPr/>
          </p:nvSpPr>
          <p:spPr>
            <a:xfrm rot="0">
              <a:off x="0" y="3494609"/>
              <a:ext cx="12751386" cy="559435"/>
            </a:xfrm>
            <a:prstGeom prst="rect">
              <a:avLst/>
            </a:prstGeom>
          </p:spPr>
          <p:txBody>
            <a:bodyPr anchor="t" rtlCol="false" tIns="0" lIns="0" bIns="0" rIns="0">
              <a:spAutoFit/>
            </a:bodyPr>
            <a:lstStyle/>
            <a:p>
              <a:pPr>
                <a:lnSpc>
                  <a:spcPts val="3360"/>
                </a:lnSpc>
              </a:pPr>
              <a:r>
                <a:rPr lang="en-US" sz="2800">
                  <a:solidFill>
                    <a:srgbClr val="0E2C4B"/>
                  </a:solidFill>
                  <a:latin typeface="Muli Regular Bold"/>
                </a:rPr>
                <a:t>Tầm quan trọng của an ninh mạng tại nơi làm việc</a:t>
              </a:r>
            </a:p>
          </p:txBody>
        </p:sp>
      </p:grpSp>
      <p:sp>
        <p:nvSpPr>
          <p:cNvPr name="TextBox 9" id="9"/>
          <p:cNvSpPr txBox="true"/>
          <p:nvPr/>
        </p:nvSpPr>
        <p:spPr>
          <a:xfrm rot="0">
            <a:off x="10614302" y="6774180"/>
            <a:ext cx="6644998" cy="1938020"/>
          </a:xfrm>
          <a:prstGeom prst="rect">
            <a:avLst/>
          </a:prstGeom>
        </p:spPr>
        <p:txBody>
          <a:bodyPr anchor="t" rtlCol="false" tIns="0" lIns="0" bIns="0" rIns="0">
            <a:spAutoFit/>
          </a:bodyPr>
          <a:lstStyle/>
          <a:p>
            <a:pPr>
              <a:lnSpc>
                <a:spcPts val="3079"/>
              </a:lnSpc>
            </a:pPr>
            <a:r>
              <a:rPr lang="en-US" sz="2200">
                <a:solidFill>
                  <a:srgbClr val="0E2C4B"/>
                </a:solidFill>
                <a:latin typeface="Muli Regular"/>
              </a:rPr>
              <a:t>Tránh làm mất an toàn bảo mật của các nền tảng bạn sử dụng trong công ty bằng cách đầu tư nhiều vào an ninh mạng. Xem xét các nền tảng tốt nhất có thể bảo vệ dữ liệu công ty của bạn khỏi tội phạm mạng, tin tặc và các hành vi gian lận khác.</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56524" y="1820079"/>
            <a:ext cx="9731476" cy="7896560"/>
            <a:chOff x="0" y="0"/>
            <a:chExt cx="12975301" cy="10528746"/>
          </a:xfrm>
        </p:grpSpPr>
        <p:pic>
          <p:nvPicPr>
            <p:cNvPr name="Picture 3" id="3"/>
            <p:cNvPicPr>
              <a:picLocks noChangeAspect="true"/>
            </p:cNvPicPr>
            <p:nvPr/>
          </p:nvPicPr>
          <p:blipFill>
            <a:blip r:embed="rId2">
              <a:alphaModFix amt="51000"/>
            </a:blip>
            <a:srcRect l="0" t="0" r="0" b="0"/>
            <a:stretch>
              <a:fillRect/>
            </a:stretch>
          </p:blipFill>
          <p:spPr>
            <a:xfrm flipH="false" flipV="false" rot="0">
              <a:off x="4931912" y="7737020"/>
              <a:ext cx="8043389" cy="2791726"/>
            </a:xfrm>
            <a:prstGeom prst="rect">
              <a:avLst/>
            </a:prstGeom>
          </p:spPr>
        </p:pic>
        <p:pic>
          <p:nvPicPr>
            <p:cNvPr name="Picture 4" id="4"/>
            <p:cNvPicPr>
              <a:picLocks noChangeAspect="true"/>
            </p:cNvPicPr>
            <p:nvPr/>
          </p:nvPicPr>
          <p:blipFill>
            <a:blip r:embed="rId3">
              <a:alphaModFix amt="26000"/>
            </a:blip>
            <a:srcRect l="0" t="0" r="0" b="0"/>
            <a:stretch>
              <a:fillRect/>
            </a:stretch>
          </p:blipFill>
          <p:spPr>
            <a:xfrm flipH="false" flipV="false" rot="0">
              <a:off x="0" y="8511403"/>
              <a:ext cx="4931912" cy="1711784"/>
            </a:xfrm>
            <a:prstGeom prst="rect">
              <a:avLst/>
            </a:prstGeom>
          </p:spPr>
        </p:pic>
        <p:grpSp>
          <p:nvGrpSpPr>
            <p:cNvPr name="Group 5" id="5"/>
            <p:cNvGrpSpPr/>
            <p:nvPr/>
          </p:nvGrpSpPr>
          <p:grpSpPr>
            <a:xfrm rot="0">
              <a:off x="1236415" y="0"/>
              <a:ext cx="8816962" cy="8816962"/>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F9FD"/>
              </a:solidFill>
            </p:spPr>
          </p:sp>
        </p:grpSp>
        <p:pic>
          <p:nvPicPr>
            <p:cNvPr name="Picture 7" id="7"/>
            <p:cNvPicPr>
              <a:picLocks noChangeAspect="true"/>
            </p:cNvPicPr>
            <p:nvPr/>
          </p:nvPicPr>
          <p:blipFill>
            <a:blip r:embed="rId4"/>
            <a:srcRect l="0" t="0" r="0" b="0"/>
            <a:stretch>
              <a:fillRect/>
            </a:stretch>
          </p:blipFill>
          <p:spPr>
            <a:xfrm flipH="false" flipV="false" rot="0">
              <a:off x="1961621" y="964247"/>
              <a:ext cx="8928296" cy="9157227"/>
            </a:xfrm>
            <a:prstGeom prst="rect">
              <a:avLst/>
            </a:prstGeom>
          </p:spPr>
        </p:pic>
      </p:grpSp>
      <p:grpSp>
        <p:nvGrpSpPr>
          <p:cNvPr name="Group 8" id="8"/>
          <p:cNvGrpSpPr/>
          <p:nvPr/>
        </p:nvGrpSpPr>
        <p:grpSpPr>
          <a:xfrm rot="0">
            <a:off x="1028700" y="8432800"/>
            <a:ext cx="825500" cy="825500"/>
            <a:chOff x="0" y="0"/>
            <a:chExt cx="1100667" cy="1100667"/>
          </a:xfrm>
        </p:grpSpPr>
        <p:grpSp>
          <p:nvGrpSpPr>
            <p:cNvPr name="Group 9" id="9"/>
            <p:cNvGrpSpPr/>
            <p:nvPr/>
          </p:nvGrpSpPr>
          <p:grpSpPr>
            <a:xfrm rot="0">
              <a:off x="0" y="0"/>
              <a:ext cx="1100667" cy="1100667"/>
              <a:chOff x="0" y="0"/>
              <a:chExt cx="660400" cy="660400"/>
            </a:xfrm>
          </p:grpSpPr>
          <p:sp>
            <p:nvSpPr>
              <p:cNvPr name="Freeform 10" id="10"/>
              <p:cNvSpPr/>
              <p:nvPr/>
            </p:nvSpPr>
            <p:spPr>
              <a:xfrm>
                <a:off x="0" y="0"/>
                <a:ext cx="660400" cy="660400"/>
              </a:xfrm>
              <a:custGeom>
                <a:avLst/>
                <a:gdLst/>
                <a:ahLst/>
                <a:cxnLst/>
                <a:rect r="r" b="b" t="t" l="l"/>
                <a:pathLst>
                  <a:path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name="Group 11" id="11"/>
            <p:cNvGrpSpPr/>
            <p:nvPr/>
          </p:nvGrpSpPr>
          <p:grpSpPr>
            <a:xfrm rot="-5400000">
              <a:off x="436385" y="452780"/>
              <a:ext cx="290178" cy="195107"/>
              <a:chOff x="0" y="0"/>
              <a:chExt cx="1930400" cy="1297940"/>
            </a:xfrm>
          </p:grpSpPr>
          <p:sp>
            <p:nvSpPr>
              <p:cNvPr name="Freeform 12" id="12"/>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grpSp>
      <p:sp>
        <p:nvSpPr>
          <p:cNvPr name="TextBox 13" id="13"/>
          <p:cNvSpPr txBox="true"/>
          <p:nvPr/>
        </p:nvSpPr>
        <p:spPr>
          <a:xfrm rot="0">
            <a:off x="1028700" y="3543300"/>
            <a:ext cx="7257023" cy="3200400"/>
          </a:xfrm>
          <a:prstGeom prst="rect">
            <a:avLst/>
          </a:prstGeom>
        </p:spPr>
        <p:txBody>
          <a:bodyPr anchor="t" rtlCol="false" tIns="0" lIns="0" bIns="0" rIns="0">
            <a:spAutoFit/>
          </a:bodyPr>
          <a:lstStyle/>
          <a:p>
            <a:pPr>
              <a:lnSpc>
                <a:spcPts val="8400"/>
              </a:lnSpc>
            </a:pPr>
            <a:r>
              <a:rPr lang="en-US" sz="7000">
                <a:solidFill>
                  <a:srgbClr val="0E2C4B"/>
                </a:solidFill>
                <a:latin typeface="Muli Bold Bold"/>
              </a:rPr>
              <a:t>Lợi ích của</a:t>
            </a:r>
          </a:p>
          <a:p>
            <a:pPr>
              <a:lnSpc>
                <a:spcPts val="8400"/>
              </a:lnSpc>
            </a:pPr>
            <a:r>
              <a:rPr lang="en-US" sz="7000">
                <a:solidFill>
                  <a:srgbClr val="0E2C4B"/>
                </a:solidFill>
                <a:latin typeface="Muli Bold Bold"/>
              </a:rPr>
              <a:t>Công nghệ tại nơi làm việc</a:t>
            </a:r>
          </a:p>
        </p:txBody>
      </p:sp>
      <p:sp>
        <p:nvSpPr>
          <p:cNvPr name="TextBox 14" id="14"/>
          <p:cNvSpPr txBox="true"/>
          <p:nvPr/>
        </p:nvSpPr>
        <p:spPr>
          <a:xfrm rot="0">
            <a:off x="1028700" y="1077122"/>
            <a:ext cx="4725524" cy="417195"/>
          </a:xfrm>
          <a:prstGeom prst="rect">
            <a:avLst/>
          </a:prstGeom>
        </p:spPr>
        <p:txBody>
          <a:bodyPr anchor="t" rtlCol="false" tIns="0" lIns="0" bIns="0" rIns="0">
            <a:spAutoFit/>
          </a:bodyPr>
          <a:lstStyle/>
          <a:p>
            <a:pPr>
              <a:lnSpc>
                <a:spcPts val="3360"/>
              </a:lnSpc>
            </a:pPr>
            <a:r>
              <a:rPr lang="en-US" sz="2800">
                <a:solidFill>
                  <a:srgbClr val="0E2C4B"/>
                </a:solidFill>
                <a:latin typeface="Muli Regular Bold"/>
              </a:rPr>
              <a:t>Nói chuyện về công nghệ</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1028700" y="4379723"/>
            <a:ext cx="5033385" cy="4878577"/>
            <a:chOff x="0" y="0"/>
            <a:chExt cx="4026708" cy="3902862"/>
          </a:xfrm>
        </p:grpSpPr>
        <p:sp>
          <p:nvSpPr>
            <p:cNvPr name="Freeform 3" id="3"/>
            <p:cNvSpPr/>
            <p:nvPr/>
          </p:nvSpPr>
          <p:spPr>
            <a:xfrm>
              <a:off x="0" y="0"/>
              <a:ext cx="4026708" cy="3902862"/>
            </a:xfrm>
            <a:custGeom>
              <a:avLst/>
              <a:gdLst/>
              <a:ahLst/>
              <a:cxnLst/>
              <a:rect r="r" b="b" t="t" l="l"/>
              <a:pathLst>
                <a:path h="3902862" w="4026708">
                  <a:moveTo>
                    <a:pt x="3902248" y="3902862"/>
                  </a:moveTo>
                  <a:lnTo>
                    <a:pt x="124460" y="3902862"/>
                  </a:lnTo>
                  <a:cubicBezTo>
                    <a:pt x="55880" y="3902862"/>
                    <a:pt x="0" y="3846982"/>
                    <a:pt x="0" y="3778402"/>
                  </a:cubicBezTo>
                  <a:lnTo>
                    <a:pt x="0" y="124460"/>
                  </a:lnTo>
                  <a:cubicBezTo>
                    <a:pt x="0" y="55880"/>
                    <a:pt x="55880" y="0"/>
                    <a:pt x="124460" y="0"/>
                  </a:cubicBezTo>
                  <a:lnTo>
                    <a:pt x="3902248" y="0"/>
                  </a:lnTo>
                  <a:cubicBezTo>
                    <a:pt x="3970828" y="0"/>
                    <a:pt x="4026708" y="55880"/>
                    <a:pt x="4026708" y="124460"/>
                  </a:cubicBezTo>
                  <a:lnTo>
                    <a:pt x="4026708" y="3778402"/>
                  </a:lnTo>
                  <a:cubicBezTo>
                    <a:pt x="4026708" y="3846982"/>
                    <a:pt x="3970828" y="3902862"/>
                    <a:pt x="3902248" y="3902862"/>
                  </a:cubicBezTo>
                  <a:close/>
                </a:path>
              </a:pathLst>
            </a:custGeom>
            <a:solidFill>
              <a:srgbClr val="FFFFFF"/>
            </a:solidFill>
          </p:spPr>
        </p:sp>
      </p:grpSp>
      <p:grpSp>
        <p:nvGrpSpPr>
          <p:cNvPr name="Group 4" id="4"/>
          <p:cNvGrpSpPr/>
          <p:nvPr/>
        </p:nvGrpSpPr>
        <p:grpSpPr>
          <a:xfrm rot="0">
            <a:off x="1428036" y="3464250"/>
            <a:ext cx="1453729" cy="1679250"/>
            <a:chOff x="0" y="0"/>
            <a:chExt cx="1938306" cy="2239001"/>
          </a:xfrm>
        </p:grpSpPr>
        <p:pic>
          <p:nvPicPr>
            <p:cNvPr name="Picture 5" id="5"/>
            <p:cNvPicPr>
              <a:picLocks noChangeAspect="true"/>
            </p:cNvPicPr>
            <p:nvPr/>
          </p:nvPicPr>
          <p:blipFill>
            <a:blip r:embed="rId2">
              <a:alphaModFix amt="51000"/>
            </a:blip>
            <a:srcRect l="0" t="0" r="0" b="0"/>
            <a:stretch>
              <a:fillRect/>
            </a:stretch>
          </p:blipFill>
          <p:spPr>
            <a:xfrm flipH="false" flipV="false" rot="0">
              <a:off x="0" y="1641014"/>
              <a:ext cx="1722890" cy="597986"/>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548424" y="0"/>
              <a:ext cx="1389881" cy="2111437"/>
            </a:xfrm>
            <a:prstGeom prst="rect">
              <a:avLst/>
            </a:prstGeom>
          </p:spPr>
        </p:pic>
      </p:grpSp>
      <p:grpSp>
        <p:nvGrpSpPr>
          <p:cNvPr name="Group 7" id="7"/>
          <p:cNvGrpSpPr/>
          <p:nvPr/>
        </p:nvGrpSpPr>
        <p:grpSpPr>
          <a:xfrm rot="0">
            <a:off x="6627308" y="4379723"/>
            <a:ext cx="5033385" cy="4878154"/>
            <a:chOff x="0" y="0"/>
            <a:chExt cx="4026708" cy="3902523"/>
          </a:xfrm>
        </p:grpSpPr>
        <p:sp>
          <p:nvSpPr>
            <p:cNvPr name="Freeform 8" id="8"/>
            <p:cNvSpPr/>
            <p:nvPr/>
          </p:nvSpPr>
          <p:spPr>
            <a:xfrm>
              <a:off x="0" y="0"/>
              <a:ext cx="4026708" cy="3902523"/>
            </a:xfrm>
            <a:custGeom>
              <a:avLst/>
              <a:gdLst/>
              <a:ahLst/>
              <a:cxnLst/>
              <a:rect r="r" b="b" t="t" l="l"/>
              <a:pathLst>
                <a:path h="3902523" w="4026708">
                  <a:moveTo>
                    <a:pt x="3902248" y="3902523"/>
                  </a:moveTo>
                  <a:lnTo>
                    <a:pt x="124460" y="3902523"/>
                  </a:lnTo>
                  <a:cubicBezTo>
                    <a:pt x="55880" y="3902523"/>
                    <a:pt x="0" y="3846643"/>
                    <a:pt x="0" y="3778063"/>
                  </a:cubicBezTo>
                  <a:lnTo>
                    <a:pt x="0" y="124460"/>
                  </a:lnTo>
                  <a:cubicBezTo>
                    <a:pt x="0" y="55880"/>
                    <a:pt x="55880" y="0"/>
                    <a:pt x="124460" y="0"/>
                  </a:cubicBezTo>
                  <a:lnTo>
                    <a:pt x="3902248" y="0"/>
                  </a:lnTo>
                  <a:cubicBezTo>
                    <a:pt x="3970828" y="0"/>
                    <a:pt x="4026708" y="55880"/>
                    <a:pt x="4026708" y="124460"/>
                  </a:cubicBezTo>
                  <a:lnTo>
                    <a:pt x="4026708" y="3778064"/>
                  </a:lnTo>
                  <a:cubicBezTo>
                    <a:pt x="4026708" y="3846643"/>
                    <a:pt x="3970828" y="3902523"/>
                    <a:pt x="3902248" y="3902523"/>
                  </a:cubicBezTo>
                  <a:close/>
                </a:path>
              </a:pathLst>
            </a:custGeom>
            <a:solidFill>
              <a:srgbClr val="FFFFFF"/>
            </a:solidFill>
          </p:spPr>
        </p:sp>
      </p:grpSp>
      <p:grpSp>
        <p:nvGrpSpPr>
          <p:cNvPr name="Group 9" id="9"/>
          <p:cNvGrpSpPr/>
          <p:nvPr/>
        </p:nvGrpSpPr>
        <p:grpSpPr>
          <a:xfrm rot="0">
            <a:off x="12225915" y="4379723"/>
            <a:ext cx="5033385" cy="4878154"/>
            <a:chOff x="0" y="0"/>
            <a:chExt cx="4026708" cy="3902523"/>
          </a:xfrm>
        </p:grpSpPr>
        <p:sp>
          <p:nvSpPr>
            <p:cNvPr name="Freeform 10" id="10"/>
            <p:cNvSpPr/>
            <p:nvPr/>
          </p:nvSpPr>
          <p:spPr>
            <a:xfrm>
              <a:off x="0" y="0"/>
              <a:ext cx="4026708" cy="3902523"/>
            </a:xfrm>
            <a:custGeom>
              <a:avLst/>
              <a:gdLst/>
              <a:ahLst/>
              <a:cxnLst/>
              <a:rect r="r" b="b" t="t" l="l"/>
              <a:pathLst>
                <a:path h="3902523" w="4026708">
                  <a:moveTo>
                    <a:pt x="3902248" y="3902523"/>
                  </a:moveTo>
                  <a:lnTo>
                    <a:pt x="124460" y="3902523"/>
                  </a:lnTo>
                  <a:cubicBezTo>
                    <a:pt x="55880" y="3902523"/>
                    <a:pt x="0" y="3846643"/>
                    <a:pt x="0" y="3778063"/>
                  </a:cubicBezTo>
                  <a:lnTo>
                    <a:pt x="0" y="124460"/>
                  </a:lnTo>
                  <a:cubicBezTo>
                    <a:pt x="0" y="55880"/>
                    <a:pt x="55880" y="0"/>
                    <a:pt x="124460" y="0"/>
                  </a:cubicBezTo>
                  <a:lnTo>
                    <a:pt x="3902248" y="0"/>
                  </a:lnTo>
                  <a:cubicBezTo>
                    <a:pt x="3970828" y="0"/>
                    <a:pt x="4026708" y="55880"/>
                    <a:pt x="4026708" y="124460"/>
                  </a:cubicBezTo>
                  <a:lnTo>
                    <a:pt x="4026708" y="3778064"/>
                  </a:lnTo>
                  <a:cubicBezTo>
                    <a:pt x="4026708" y="3846643"/>
                    <a:pt x="3970828" y="3902523"/>
                    <a:pt x="3902248" y="3902523"/>
                  </a:cubicBezTo>
                  <a:close/>
                </a:path>
              </a:pathLst>
            </a:custGeom>
            <a:solidFill>
              <a:srgbClr val="FFFFFF"/>
            </a:solidFill>
          </p:spPr>
        </p:sp>
      </p:grpSp>
      <p:grpSp>
        <p:nvGrpSpPr>
          <p:cNvPr name="Group 11" id="11"/>
          <p:cNvGrpSpPr/>
          <p:nvPr/>
        </p:nvGrpSpPr>
        <p:grpSpPr>
          <a:xfrm rot="0">
            <a:off x="6979367" y="3457329"/>
            <a:ext cx="1917567" cy="1686171"/>
            <a:chOff x="0" y="0"/>
            <a:chExt cx="2556756" cy="2248228"/>
          </a:xfrm>
        </p:grpSpPr>
        <p:pic>
          <p:nvPicPr>
            <p:cNvPr name="Picture 12" id="12"/>
            <p:cNvPicPr>
              <a:picLocks noChangeAspect="true"/>
            </p:cNvPicPr>
            <p:nvPr/>
          </p:nvPicPr>
          <p:blipFill>
            <a:blip r:embed="rId2">
              <a:alphaModFix amt="51000"/>
            </a:blip>
            <a:srcRect l="0" t="0" r="0" b="0"/>
            <a:stretch>
              <a:fillRect/>
            </a:stretch>
          </p:blipFill>
          <p:spPr>
            <a:xfrm flipH="false" flipV="false" rot="0">
              <a:off x="0" y="1650242"/>
              <a:ext cx="1722890" cy="597986"/>
            </a:xfrm>
            <a:prstGeom prst="rect">
              <a:avLst/>
            </a:prstGeom>
          </p:spPr>
        </p:pic>
        <p:pic>
          <p:nvPicPr>
            <p:cNvPr name="Picture 13" id="13"/>
            <p:cNvPicPr>
              <a:picLocks noChangeAspect="true"/>
            </p:cNvPicPr>
            <p:nvPr/>
          </p:nvPicPr>
          <p:blipFill>
            <a:blip r:embed="rId4"/>
            <a:srcRect l="0" t="0" r="0" b="0"/>
            <a:stretch>
              <a:fillRect/>
            </a:stretch>
          </p:blipFill>
          <p:spPr>
            <a:xfrm flipH="false" flipV="false" rot="0">
              <a:off x="444035" y="0"/>
              <a:ext cx="2112722" cy="2120664"/>
            </a:xfrm>
            <a:prstGeom prst="rect">
              <a:avLst/>
            </a:prstGeom>
          </p:spPr>
        </p:pic>
      </p:grpSp>
      <p:grpSp>
        <p:nvGrpSpPr>
          <p:cNvPr name="Group 14" id="14"/>
          <p:cNvGrpSpPr/>
          <p:nvPr/>
        </p:nvGrpSpPr>
        <p:grpSpPr>
          <a:xfrm rot="0">
            <a:off x="12625251" y="3711618"/>
            <a:ext cx="1941529" cy="1431882"/>
            <a:chOff x="0" y="0"/>
            <a:chExt cx="2588706" cy="1909176"/>
          </a:xfrm>
        </p:grpSpPr>
        <p:pic>
          <p:nvPicPr>
            <p:cNvPr name="Picture 15" id="15"/>
            <p:cNvPicPr>
              <a:picLocks noChangeAspect="true"/>
            </p:cNvPicPr>
            <p:nvPr/>
          </p:nvPicPr>
          <p:blipFill>
            <a:blip r:embed="rId2">
              <a:alphaModFix amt="51000"/>
            </a:blip>
            <a:srcRect l="0" t="0" r="0" b="0"/>
            <a:stretch>
              <a:fillRect/>
            </a:stretch>
          </p:blipFill>
          <p:spPr>
            <a:xfrm flipH="false" flipV="false" rot="0">
              <a:off x="0" y="1311189"/>
              <a:ext cx="1722890" cy="597986"/>
            </a:xfrm>
            <a:prstGeom prst="rect">
              <a:avLst/>
            </a:prstGeom>
          </p:spPr>
        </p:pic>
        <p:pic>
          <p:nvPicPr>
            <p:cNvPr name="Picture 16" id="16"/>
            <p:cNvPicPr>
              <a:picLocks noChangeAspect="true"/>
            </p:cNvPicPr>
            <p:nvPr/>
          </p:nvPicPr>
          <p:blipFill>
            <a:blip r:embed="rId5"/>
            <a:srcRect l="0" t="0" r="0" b="0"/>
            <a:stretch>
              <a:fillRect/>
            </a:stretch>
          </p:blipFill>
          <p:spPr>
            <a:xfrm flipH="false" flipV="false" rot="0">
              <a:off x="380984" y="0"/>
              <a:ext cx="2207722" cy="1781612"/>
            </a:xfrm>
            <a:prstGeom prst="rect">
              <a:avLst/>
            </a:prstGeom>
          </p:spPr>
        </p:pic>
      </p:grpSp>
      <p:grpSp>
        <p:nvGrpSpPr>
          <p:cNvPr name="Group 17" id="17"/>
          <p:cNvGrpSpPr/>
          <p:nvPr/>
        </p:nvGrpSpPr>
        <p:grpSpPr>
          <a:xfrm rot="0">
            <a:off x="1028700" y="1028700"/>
            <a:ext cx="12084767" cy="1738404"/>
            <a:chOff x="0" y="0"/>
            <a:chExt cx="16113022" cy="2317872"/>
          </a:xfrm>
        </p:grpSpPr>
        <p:sp>
          <p:nvSpPr>
            <p:cNvPr name="TextBox 18" id="18"/>
            <p:cNvSpPr txBox="true"/>
            <p:nvPr/>
          </p:nvSpPr>
          <p:spPr>
            <a:xfrm rot="0">
              <a:off x="0" y="0"/>
              <a:ext cx="16113022" cy="1422400"/>
            </a:xfrm>
            <a:prstGeom prst="rect">
              <a:avLst/>
            </a:prstGeom>
          </p:spPr>
          <p:txBody>
            <a:bodyPr anchor="t" rtlCol="false" tIns="0" lIns="0" bIns="0" rIns="0">
              <a:spAutoFit/>
            </a:bodyPr>
            <a:lstStyle/>
            <a:p>
              <a:pPr>
                <a:lnSpc>
                  <a:spcPts val="8400"/>
                </a:lnSpc>
              </a:pPr>
              <a:r>
                <a:rPr lang="en-US" sz="7000">
                  <a:solidFill>
                    <a:srgbClr val="0E2C4B"/>
                  </a:solidFill>
                  <a:latin typeface="Muli Bold Bold"/>
                </a:rPr>
                <a:t>Về tăng trưởng của công ty</a:t>
              </a:r>
            </a:p>
          </p:txBody>
        </p:sp>
        <p:sp>
          <p:nvSpPr>
            <p:cNvPr name="TextBox 19" id="19"/>
            <p:cNvSpPr txBox="true"/>
            <p:nvPr/>
          </p:nvSpPr>
          <p:spPr>
            <a:xfrm rot="0">
              <a:off x="0" y="1762953"/>
              <a:ext cx="16113022" cy="559435"/>
            </a:xfrm>
            <a:prstGeom prst="rect">
              <a:avLst/>
            </a:prstGeom>
          </p:spPr>
          <p:txBody>
            <a:bodyPr anchor="t" rtlCol="false" tIns="0" lIns="0" bIns="0" rIns="0">
              <a:spAutoFit/>
            </a:bodyPr>
            <a:lstStyle/>
            <a:p>
              <a:pPr>
                <a:lnSpc>
                  <a:spcPts val="3360"/>
                </a:lnSpc>
              </a:pPr>
              <a:r>
                <a:rPr lang="en-US" sz="2800">
                  <a:solidFill>
                    <a:srgbClr val="0E2C4B"/>
                  </a:solidFill>
                  <a:latin typeface="Muli Regular Bold"/>
                </a:rPr>
                <a:t>Công nghệ giúp các công ty phát triển và đổi mới như thế nào</a:t>
              </a:r>
            </a:p>
          </p:txBody>
        </p:sp>
      </p:grpSp>
      <p:grpSp>
        <p:nvGrpSpPr>
          <p:cNvPr name="Group 20" id="20"/>
          <p:cNvGrpSpPr/>
          <p:nvPr/>
        </p:nvGrpSpPr>
        <p:grpSpPr>
          <a:xfrm rot="0">
            <a:off x="1389936" y="5861553"/>
            <a:ext cx="4310914" cy="2977690"/>
            <a:chOff x="0" y="0"/>
            <a:chExt cx="5747885" cy="3970254"/>
          </a:xfrm>
        </p:grpSpPr>
        <p:sp>
          <p:nvSpPr>
            <p:cNvPr name="TextBox 21" id="21"/>
            <p:cNvSpPr txBox="true"/>
            <p:nvPr/>
          </p:nvSpPr>
          <p:spPr>
            <a:xfrm rot="0">
              <a:off x="0" y="-38100"/>
              <a:ext cx="5747885" cy="1006583"/>
            </a:xfrm>
            <a:prstGeom prst="rect">
              <a:avLst/>
            </a:prstGeom>
          </p:spPr>
          <p:txBody>
            <a:bodyPr anchor="t" rtlCol="false" tIns="0" lIns="0" bIns="0" rIns="0">
              <a:spAutoFit/>
            </a:bodyPr>
            <a:lstStyle/>
            <a:p>
              <a:pPr>
                <a:lnSpc>
                  <a:spcPts val="3079"/>
                </a:lnSpc>
              </a:pPr>
              <a:r>
                <a:rPr lang="en-US" sz="2200">
                  <a:solidFill>
                    <a:srgbClr val="0E2C4B"/>
                  </a:solidFill>
                  <a:latin typeface="Muli Bold Bold"/>
                </a:rPr>
                <a:t>NHỮNG ĐƯỜNG HƯỚNG</a:t>
              </a:r>
            </a:p>
            <a:p>
              <a:pPr>
                <a:lnSpc>
                  <a:spcPts val="3079"/>
                </a:lnSpc>
              </a:pPr>
              <a:r>
                <a:rPr lang="en-US" sz="2200">
                  <a:solidFill>
                    <a:srgbClr val="0E2C4B"/>
                  </a:solidFill>
                  <a:latin typeface="Muli Bold Bold"/>
                </a:rPr>
                <a:t>PHÁT TRIỂN MỚI</a:t>
              </a:r>
            </a:p>
          </p:txBody>
        </p:sp>
        <p:sp>
          <p:nvSpPr>
            <p:cNvPr name="TextBox 22" id="22"/>
            <p:cNvSpPr txBox="true"/>
            <p:nvPr/>
          </p:nvSpPr>
          <p:spPr>
            <a:xfrm rot="0">
              <a:off x="0" y="1466660"/>
              <a:ext cx="5747885" cy="2571327"/>
            </a:xfrm>
            <a:prstGeom prst="rect">
              <a:avLst/>
            </a:prstGeom>
          </p:spPr>
          <p:txBody>
            <a:bodyPr anchor="t" rtlCol="false" tIns="0" lIns="0" bIns="0" rIns="0">
              <a:spAutoFit/>
            </a:bodyPr>
            <a:lstStyle/>
            <a:p>
              <a:pPr>
                <a:lnSpc>
                  <a:spcPts val="3079"/>
                </a:lnSpc>
              </a:pPr>
              <a:r>
                <a:rPr lang="en-US" sz="2200">
                  <a:solidFill>
                    <a:srgbClr val="0E2C4B"/>
                  </a:solidFill>
                  <a:latin typeface="Muli Regular"/>
                </a:rPr>
                <a:t>Công nghệ đưa ra những cách thức mới để tương tác với người tiêu dùng &amp; cung cấp các dịch vụ mới mà họ có thể cần trong</a:t>
              </a:r>
            </a:p>
            <a:p>
              <a:pPr>
                <a:lnSpc>
                  <a:spcPts val="3079"/>
                </a:lnSpc>
              </a:pPr>
              <a:r>
                <a:rPr lang="en-US" sz="2200">
                  <a:solidFill>
                    <a:srgbClr val="0E2C4B"/>
                  </a:solidFill>
                  <a:latin typeface="Muli Regular"/>
                </a:rPr>
                <a:t>thời đại công nghệ tiên tiến này.</a:t>
              </a:r>
            </a:p>
          </p:txBody>
        </p:sp>
      </p:grpSp>
      <p:grpSp>
        <p:nvGrpSpPr>
          <p:cNvPr name="Group 23" id="23"/>
          <p:cNvGrpSpPr/>
          <p:nvPr/>
        </p:nvGrpSpPr>
        <p:grpSpPr>
          <a:xfrm rot="0">
            <a:off x="6988543" y="5861553"/>
            <a:ext cx="4310914" cy="2209082"/>
            <a:chOff x="0" y="0"/>
            <a:chExt cx="5747885" cy="2945443"/>
          </a:xfrm>
        </p:grpSpPr>
        <p:sp>
          <p:nvSpPr>
            <p:cNvPr name="TextBox 24" id="24"/>
            <p:cNvSpPr txBox="true"/>
            <p:nvPr/>
          </p:nvSpPr>
          <p:spPr>
            <a:xfrm rot="0">
              <a:off x="0" y="-38100"/>
              <a:ext cx="5747885" cy="485088"/>
            </a:xfrm>
            <a:prstGeom prst="rect">
              <a:avLst/>
            </a:prstGeom>
          </p:spPr>
          <p:txBody>
            <a:bodyPr anchor="t" rtlCol="false" tIns="0" lIns="0" bIns="0" rIns="0">
              <a:spAutoFit/>
            </a:bodyPr>
            <a:lstStyle/>
            <a:p>
              <a:pPr>
                <a:lnSpc>
                  <a:spcPts val="3079"/>
                </a:lnSpc>
              </a:pPr>
              <a:r>
                <a:rPr lang="en-US" sz="2200">
                  <a:solidFill>
                    <a:srgbClr val="0E2C4B"/>
                  </a:solidFill>
                  <a:latin typeface="Muli Bold Bold"/>
                </a:rPr>
                <a:t>QUẢN LÝ DỄ DÀNG</a:t>
              </a:r>
            </a:p>
          </p:txBody>
        </p:sp>
        <p:sp>
          <p:nvSpPr>
            <p:cNvPr name="TextBox 25" id="25"/>
            <p:cNvSpPr txBox="true"/>
            <p:nvPr/>
          </p:nvSpPr>
          <p:spPr>
            <a:xfrm rot="0">
              <a:off x="0" y="949849"/>
              <a:ext cx="5747885" cy="2571327"/>
            </a:xfrm>
            <a:prstGeom prst="rect">
              <a:avLst/>
            </a:prstGeom>
          </p:spPr>
          <p:txBody>
            <a:bodyPr anchor="t" rtlCol="false" tIns="0" lIns="0" bIns="0" rIns="0">
              <a:spAutoFit/>
            </a:bodyPr>
            <a:lstStyle/>
            <a:p>
              <a:pPr>
                <a:lnSpc>
                  <a:spcPts val="3079"/>
                </a:lnSpc>
              </a:pPr>
              <a:r>
                <a:rPr lang="en-US" sz="2200">
                  <a:solidFill>
                    <a:srgbClr val="0E2C4B"/>
                  </a:solidFill>
                  <a:latin typeface="Muli Regular"/>
                </a:rPr>
                <a:t>Giờ đây, các doanh nghiệp có thể cải thiện cách thức hoạt động của họ, từ tinh giản các quy trình đến xử lý các giao dịch của người tiêu dùng.</a:t>
              </a:r>
            </a:p>
          </p:txBody>
        </p:sp>
      </p:grpSp>
      <p:grpSp>
        <p:nvGrpSpPr>
          <p:cNvPr name="Group 26" id="26"/>
          <p:cNvGrpSpPr/>
          <p:nvPr/>
        </p:nvGrpSpPr>
        <p:grpSpPr>
          <a:xfrm rot="0">
            <a:off x="12587151" y="5861553"/>
            <a:ext cx="4310914" cy="2596690"/>
            <a:chOff x="0" y="0"/>
            <a:chExt cx="5747885" cy="3462254"/>
          </a:xfrm>
        </p:grpSpPr>
        <p:sp>
          <p:nvSpPr>
            <p:cNvPr name="TextBox 27" id="27"/>
            <p:cNvSpPr txBox="true"/>
            <p:nvPr/>
          </p:nvSpPr>
          <p:spPr>
            <a:xfrm rot="0">
              <a:off x="0" y="-38100"/>
              <a:ext cx="5747885" cy="1006583"/>
            </a:xfrm>
            <a:prstGeom prst="rect">
              <a:avLst/>
            </a:prstGeom>
          </p:spPr>
          <p:txBody>
            <a:bodyPr anchor="t" rtlCol="false" tIns="0" lIns="0" bIns="0" rIns="0">
              <a:spAutoFit/>
            </a:bodyPr>
            <a:lstStyle/>
            <a:p>
              <a:pPr>
                <a:lnSpc>
                  <a:spcPts val="3079"/>
                </a:lnSpc>
              </a:pPr>
              <a:r>
                <a:rPr lang="en-US" sz="2200">
                  <a:solidFill>
                    <a:srgbClr val="0E2C4B"/>
                  </a:solidFill>
                  <a:latin typeface="Muli Bold Bold"/>
                </a:rPr>
                <a:t>NỀN TẢNG TỐT HƠN DÀNH CHO NHÂN VIÊN</a:t>
              </a:r>
            </a:p>
          </p:txBody>
        </p:sp>
        <p:sp>
          <p:nvSpPr>
            <p:cNvPr name="TextBox 28" id="28"/>
            <p:cNvSpPr txBox="true"/>
            <p:nvPr/>
          </p:nvSpPr>
          <p:spPr>
            <a:xfrm rot="0">
              <a:off x="0" y="1466660"/>
              <a:ext cx="5747885" cy="2049780"/>
            </a:xfrm>
            <a:prstGeom prst="rect">
              <a:avLst/>
            </a:prstGeom>
          </p:spPr>
          <p:txBody>
            <a:bodyPr anchor="t" rtlCol="false" tIns="0" lIns="0" bIns="0" rIns="0">
              <a:spAutoFit/>
            </a:bodyPr>
            <a:lstStyle/>
            <a:p>
              <a:pPr>
                <a:lnSpc>
                  <a:spcPts val="3079"/>
                </a:lnSpc>
              </a:pPr>
              <a:r>
                <a:rPr lang="en-US" sz="2200">
                  <a:solidFill>
                    <a:srgbClr val="0E2C4B"/>
                  </a:solidFill>
                  <a:latin typeface="Muli Regular"/>
                </a:rPr>
                <a:t>Nhân viên có khả năng tiếp cận đến các công cụ giúp cải thiện cách họ làm việc, bất kể một nhiệm vụ phức tạp đến mức nào.</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DAFS24vBVoI</dc:identifier>
  <dcterms:modified xsi:type="dcterms:W3CDTF">2011-08-01T06:04:30Z</dcterms:modified>
  <cp:revision>1</cp:revision>
</cp:coreProperties>
</file>